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98"/>
  </p:notesMasterIdLst>
  <p:sldIdLst>
    <p:sldId id="272" r:id="rId5"/>
    <p:sldId id="273" r:id="rId6"/>
    <p:sldId id="256"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939" r:id="rId21"/>
    <p:sldId id="940" r:id="rId22"/>
    <p:sldId id="274" r:id="rId23"/>
    <p:sldId id="275" r:id="rId24"/>
    <p:sldId id="276"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941" r:id="rId41"/>
    <p:sldId id="294" r:id="rId42"/>
    <p:sldId id="295" r:id="rId43"/>
    <p:sldId id="296" r:id="rId44"/>
    <p:sldId id="297"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420" r:id="rId58"/>
    <p:sldId id="421" r:id="rId59"/>
    <p:sldId id="422" r:id="rId60"/>
    <p:sldId id="429" r:id="rId61"/>
    <p:sldId id="423" r:id="rId62"/>
    <p:sldId id="425" r:id="rId63"/>
    <p:sldId id="424" r:id="rId64"/>
    <p:sldId id="426" r:id="rId65"/>
    <p:sldId id="427" r:id="rId66"/>
    <p:sldId id="430" r:id="rId67"/>
    <p:sldId id="431" r:id="rId68"/>
    <p:sldId id="432" r:id="rId69"/>
    <p:sldId id="433" r:id="rId70"/>
    <p:sldId id="434" r:id="rId71"/>
    <p:sldId id="435" r:id="rId72"/>
    <p:sldId id="436" r:id="rId73"/>
    <p:sldId id="438" r:id="rId74"/>
    <p:sldId id="445" r:id="rId75"/>
    <p:sldId id="440" r:id="rId76"/>
    <p:sldId id="441" r:id="rId77"/>
    <p:sldId id="442" r:id="rId78"/>
    <p:sldId id="444" r:id="rId79"/>
    <p:sldId id="446" r:id="rId80"/>
    <p:sldId id="447" r:id="rId81"/>
    <p:sldId id="448" r:id="rId82"/>
    <p:sldId id="450" r:id="rId83"/>
    <p:sldId id="449" r:id="rId84"/>
    <p:sldId id="443" r:id="rId85"/>
    <p:sldId id="452" r:id="rId86"/>
    <p:sldId id="453" r:id="rId87"/>
    <p:sldId id="455" r:id="rId88"/>
    <p:sldId id="456" r:id="rId89"/>
    <p:sldId id="457" r:id="rId90"/>
    <p:sldId id="458" r:id="rId91"/>
    <p:sldId id="459" r:id="rId92"/>
    <p:sldId id="461" r:id="rId93"/>
    <p:sldId id="462" r:id="rId94"/>
    <p:sldId id="464" r:id="rId95"/>
    <p:sldId id="466" r:id="rId96"/>
    <p:sldId id="465" r:id="rId9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51200"/>
    <a:srgbClr val="622422"/>
    <a:srgbClr val="F9EB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66"/>
    <p:restoredTop sz="66196"/>
  </p:normalViewPr>
  <p:slideViewPr>
    <p:cSldViewPr snapToGrid="0">
      <p:cViewPr varScale="1">
        <p:scale>
          <a:sx n="131" d="100"/>
          <a:sy n="131" d="100"/>
        </p:scale>
        <p:origin x="1368"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theme" Target="theme/theme1.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commentAuthors" Target="commentAuthors.xml"/><Relationship Id="rId10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notesMaster" Target="notesMasters/notesMaster1.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F68BC-C0C1-4740-B1BC-01AF8EFFB980}" type="datetimeFigureOut">
              <a:rPr lang="en-US" smtClean="0"/>
              <a:t>10/26/23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E82FD2-F864-2E4E-ACF0-2DBC196A7066}" type="slidenum">
              <a:rPr lang="en-US" smtClean="0"/>
              <a:t>‹#›</a:t>
            </a:fld>
            <a:endParaRPr lang="en-US" dirty="0"/>
          </a:p>
        </p:txBody>
      </p:sp>
    </p:spTree>
    <p:extLst>
      <p:ext uri="{BB962C8B-B14F-4D97-AF65-F5344CB8AC3E}">
        <p14:creationId xmlns:p14="http://schemas.microsoft.com/office/powerpoint/2010/main" val="41071420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1</a:t>
            </a:fld>
            <a:endParaRPr lang="en-US" dirty="0"/>
          </a:p>
        </p:txBody>
      </p:sp>
    </p:spTree>
    <p:extLst>
      <p:ext uri="{BB962C8B-B14F-4D97-AF65-F5344CB8AC3E}">
        <p14:creationId xmlns:p14="http://schemas.microsoft.com/office/powerpoint/2010/main" val="13787995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2</a:t>
            </a:fld>
            <a:endParaRPr lang="en-US" dirty="0"/>
          </a:p>
        </p:txBody>
      </p:sp>
    </p:spTree>
    <p:extLst>
      <p:ext uri="{BB962C8B-B14F-4D97-AF65-F5344CB8AC3E}">
        <p14:creationId xmlns:p14="http://schemas.microsoft.com/office/powerpoint/2010/main" val="2244010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E82FD2-F864-2E4E-ACF0-2DBC196A7066}" type="slidenum">
              <a:rPr lang="en-US" smtClean="0"/>
              <a:t>42</a:t>
            </a:fld>
            <a:endParaRPr lang="en-US" dirty="0"/>
          </a:p>
        </p:txBody>
      </p:sp>
    </p:spTree>
    <p:extLst>
      <p:ext uri="{BB962C8B-B14F-4D97-AF65-F5344CB8AC3E}">
        <p14:creationId xmlns:p14="http://schemas.microsoft.com/office/powerpoint/2010/main" val="19399591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2AF3450-104B-47D0-B01B-DC08566F9D2C}"/>
              </a:ext>
            </a:extLst>
          </p:cNvPr>
          <p:cNvSpPr>
            <a:spLocks noGrp="1"/>
          </p:cNvSpPr>
          <p:nvPr>
            <p:ph type="pic" sz="quarter" idx="10"/>
          </p:nvPr>
        </p:nvSpPr>
        <p:spPr>
          <a:xfrm>
            <a:off x="3686175" y="0"/>
            <a:ext cx="8505825" cy="6858000"/>
          </a:xfrm>
          <a:custGeom>
            <a:avLst/>
            <a:gdLst>
              <a:gd name="connsiteX0" fmla="*/ 1701752 w 8505825"/>
              <a:gd name="connsiteY0" fmla="*/ 0 h 6858000"/>
              <a:gd name="connsiteX1" fmla="*/ 8505825 w 8505825"/>
              <a:gd name="connsiteY1" fmla="*/ 0 h 6858000"/>
              <a:gd name="connsiteX2" fmla="*/ 8505825 w 8505825"/>
              <a:gd name="connsiteY2" fmla="*/ 6858000 h 6858000"/>
              <a:gd name="connsiteX3" fmla="*/ 0 w 8505825"/>
              <a:gd name="connsiteY3" fmla="*/ 6858000 h 6858000"/>
              <a:gd name="connsiteX4" fmla="*/ 0 w 8505825"/>
              <a:gd name="connsiteY4" fmla="*/ 6837396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05825" h="6858000">
                <a:moveTo>
                  <a:pt x="1701752" y="0"/>
                </a:moveTo>
                <a:lnTo>
                  <a:pt x="8505825" y="0"/>
                </a:lnTo>
                <a:lnTo>
                  <a:pt x="8505825" y="6858000"/>
                </a:lnTo>
                <a:lnTo>
                  <a:pt x="0" y="6858000"/>
                </a:lnTo>
                <a:lnTo>
                  <a:pt x="0" y="6837396"/>
                </a:lnTo>
                <a:close/>
              </a:path>
            </a:pathLst>
          </a:custGeom>
        </p:spPr>
        <p:txBody>
          <a:bodyPr wrap="square" anchor="ctr">
            <a:noAutofit/>
          </a:bodyPr>
          <a:lstStyle>
            <a:lvl1pPr marL="0" indent="0" algn="ctr">
              <a:buNone/>
              <a:defRPr/>
            </a:lvl1pPr>
          </a:lstStyle>
          <a:p>
            <a:endParaRPr lang="en-US" dirty="0"/>
          </a:p>
        </p:txBody>
      </p:sp>
      <p:sp>
        <p:nvSpPr>
          <p:cNvPr id="12" name="Title 11">
            <a:extLst>
              <a:ext uri="{FF2B5EF4-FFF2-40B4-BE49-F238E27FC236}">
                <a16:creationId xmlns:a16="http://schemas.microsoft.com/office/drawing/2014/main" id="{3C217E0E-2C1A-4D03-BC55-D7D6609B8121}"/>
              </a:ext>
            </a:extLst>
          </p:cNvPr>
          <p:cNvSpPr>
            <a:spLocks noGrp="1"/>
          </p:cNvSpPr>
          <p:nvPr>
            <p:ph type="title"/>
          </p:nvPr>
        </p:nvSpPr>
        <p:spPr>
          <a:xfrm>
            <a:off x="0" y="0"/>
            <a:ext cx="12192000" cy="1188720"/>
          </a:xfrm>
          <a:custGeom>
            <a:avLst/>
            <a:gdLst>
              <a:gd name="connsiteX0" fmla="*/ 0 w 7659486"/>
              <a:gd name="connsiteY0" fmla="*/ 0 h 1198178"/>
              <a:gd name="connsiteX1" fmla="*/ 7659486 w 7659486"/>
              <a:gd name="connsiteY1" fmla="*/ 0 h 1198178"/>
              <a:gd name="connsiteX2" fmla="*/ 7355455 w 7659486"/>
              <a:gd name="connsiteY2" fmla="*/ 1198178 h 1198178"/>
              <a:gd name="connsiteX3" fmla="*/ 0 w 7659486"/>
              <a:gd name="connsiteY3" fmla="*/ 1198178 h 1198178"/>
            </a:gdLst>
            <a:ahLst/>
            <a:cxnLst>
              <a:cxn ang="0">
                <a:pos x="connsiteX0" y="connsiteY0"/>
              </a:cxn>
              <a:cxn ang="0">
                <a:pos x="connsiteX1" y="connsiteY1"/>
              </a:cxn>
              <a:cxn ang="0">
                <a:pos x="connsiteX2" y="connsiteY2"/>
              </a:cxn>
              <a:cxn ang="0">
                <a:pos x="connsiteX3" y="connsiteY3"/>
              </a:cxn>
            </a:cxnLst>
            <a:rect l="l" t="t" r="r" b="b"/>
            <a:pathLst>
              <a:path w="7659486" h="1198178">
                <a:moveTo>
                  <a:pt x="0" y="0"/>
                </a:moveTo>
                <a:lnTo>
                  <a:pt x="7659486" y="0"/>
                </a:lnTo>
                <a:lnTo>
                  <a:pt x="7355455" y="1198178"/>
                </a:lnTo>
                <a:lnTo>
                  <a:pt x="0" y="1198178"/>
                </a:lnTo>
                <a:close/>
              </a:path>
            </a:pathLst>
          </a:custGeom>
          <a:solidFill>
            <a:schemeClr val="accent2"/>
          </a:solidFill>
        </p:spPr>
        <p:txBody>
          <a:bodyPr wrap="square" lIns="320040">
            <a:noAutofit/>
          </a:bodyPr>
          <a:lstStyle>
            <a:lvl1pPr>
              <a:defRPr sz="4000" cap="all" spc="30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916016" y="2551819"/>
            <a:ext cx="2952599" cy="1781642"/>
          </a:xfrm>
        </p:spPr>
        <p:txBody>
          <a:bodyPr>
            <a:normAutofit/>
          </a:bodyPr>
          <a:lstStyle>
            <a:lvl1pPr marL="0" indent="0" algn="l">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imple Title &amp; Content">
    <p:spTree>
      <p:nvGrpSpPr>
        <p:cNvPr id="1" name=""/>
        <p:cNvGrpSpPr/>
        <p:nvPr/>
      </p:nvGrpSpPr>
      <p:grpSpPr>
        <a:xfrm>
          <a:off x="0" y="0"/>
          <a:ext cx="0" cy="0"/>
          <a:chOff x="0" y="0"/>
          <a:chExt cx="0" cy="0"/>
        </a:xfrm>
      </p:grpSpPr>
      <p:sp>
        <p:nvSpPr>
          <p:cNvPr id="2" name="Title 11">
            <a:extLst>
              <a:ext uri="{FF2B5EF4-FFF2-40B4-BE49-F238E27FC236}">
                <a16:creationId xmlns:a16="http://schemas.microsoft.com/office/drawing/2014/main" id="{F170EFB1-F640-F1B4-80F9-19D042DD5FA1}"/>
              </a:ext>
            </a:extLst>
          </p:cNvPr>
          <p:cNvSpPr>
            <a:spLocks noGrp="1"/>
          </p:cNvSpPr>
          <p:nvPr>
            <p:ph type="ctrTitle"/>
          </p:nvPr>
        </p:nvSpPr>
        <p:spPr>
          <a:xfrm>
            <a:off x="0" y="0"/>
            <a:ext cx="12192000"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6">
              <a:lumMod val="75000"/>
            </a:schemeClr>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C77AFCE6-D19C-84B8-A1C6-A91FF58E30C7}"/>
              </a:ext>
            </a:extLst>
          </p:cNvPr>
          <p:cNvSpPr>
            <a:spLocks noGrp="1"/>
          </p:cNvSpPr>
          <p:nvPr>
            <p:ph idx="1"/>
          </p:nvPr>
        </p:nvSpPr>
        <p:spPr>
          <a:xfrm>
            <a:off x="381000" y="1257300"/>
            <a:ext cx="11430000" cy="49196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95706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279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715A3155-E4BF-478C-8D90-C66F5EB27439}"/>
              </a:ext>
            </a:extLst>
          </p:cNvPr>
          <p:cNvSpPr>
            <a:spLocks noGrp="1"/>
          </p:cNvSpPr>
          <p:nvPr>
            <p:ph type="ctrTitle"/>
          </p:nvPr>
        </p:nvSpPr>
        <p:spPr>
          <a:xfrm>
            <a:off x="0" y="0"/>
            <a:ext cx="12192000" cy="1198179"/>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lnSpc>
                <a:spcPct val="100000"/>
              </a:lnSpc>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10" name="Subtitle 2">
            <a:extLst>
              <a:ext uri="{FF2B5EF4-FFF2-40B4-BE49-F238E27FC236}">
                <a16:creationId xmlns:a16="http://schemas.microsoft.com/office/drawing/2014/main" id="{EDF23CDC-9A9D-5247-AD71-0A10D94BDCBE}"/>
              </a:ext>
            </a:extLst>
          </p:cNvPr>
          <p:cNvSpPr>
            <a:spLocks noGrp="1"/>
          </p:cNvSpPr>
          <p:nvPr>
            <p:ph type="subTitle" idx="1"/>
          </p:nvPr>
        </p:nvSpPr>
        <p:spPr>
          <a:xfrm>
            <a:off x="916016" y="2551819"/>
            <a:ext cx="4413068" cy="3539265"/>
          </a:xfrm>
        </p:spPr>
        <p:txBody>
          <a:bodyPr>
            <a:normAutofit/>
          </a:bodyPr>
          <a:lstStyle>
            <a:lvl1pPr marL="342900" indent="-342900" algn="l">
              <a:lnSpc>
                <a:spcPct val="100000"/>
              </a:lnSpc>
              <a:buFont typeface="Arial" panose="020B0604020202020204" pitchFamily="34" charset="0"/>
              <a:buChar char="•"/>
              <a:defRPr sz="26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27" name="Picture Placeholder 26">
            <a:extLst>
              <a:ext uri="{FF2B5EF4-FFF2-40B4-BE49-F238E27FC236}">
                <a16:creationId xmlns:a16="http://schemas.microsoft.com/office/drawing/2014/main" id="{0DA38E85-9448-450D-A4ED-FFA79C7100D6}"/>
              </a:ext>
            </a:extLst>
          </p:cNvPr>
          <p:cNvSpPr>
            <a:spLocks noGrp="1"/>
          </p:cNvSpPr>
          <p:nvPr>
            <p:ph type="pic" sz="quarter" idx="14"/>
          </p:nvPr>
        </p:nvSpPr>
        <p:spPr>
          <a:xfrm>
            <a:off x="6461342" y="0"/>
            <a:ext cx="5730658" cy="685800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p:spPr>
        <p:txBody>
          <a:bodyPr wrap="square" anchor="ctr">
            <a:noAutofit/>
          </a:bodyPr>
          <a:lstStyle>
            <a:lvl1pPr marL="0" indent="0" algn="ctr">
              <a:buNone/>
              <a:defRPr/>
            </a:lvl1pPr>
          </a:lstStyle>
          <a:p>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Meet the Team 4">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60000"/>
              <a:lumOff val="4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D92330BE-AFF2-4F7C-AA06-D38DAED5E740}" type="datetime1">
              <a:rPr lang="en-US" smtClean="0"/>
              <a:t>10/26/23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405063"/>
            <a:ext cx="946150" cy="944562"/>
          </a:xfrm>
        </p:spPr>
        <p:txBody>
          <a:bodyPr anchor="ctr">
            <a:normAutofit/>
          </a:bodyPr>
          <a:lstStyle>
            <a:lvl1pPr marL="0" indent="0" algn="ctr">
              <a:buNone/>
              <a:defRPr sz="1400"/>
            </a:lvl1p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2200773"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2200773"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1" name="Picture Placeholder 16">
            <a:extLst>
              <a:ext uri="{FF2B5EF4-FFF2-40B4-BE49-F238E27FC236}">
                <a16:creationId xmlns:a16="http://schemas.microsoft.com/office/drawing/2014/main" id="{6D61AF1F-6298-744E-B9E2-999EED4A1EC8}"/>
              </a:ext>
            </a:extLst>
          </p:cNvPr>
          <p:cNvSpPr>
            <a:spLocks noGrp="1"/>
          </p:cNvSpPr>
          <p:nvPr>
            <p:ph type="pic" sz="quarter" idx="17"/>
          </p:nvPr>
        </p:nvSpPr>
        <p:spPr>
          <a:xfrm>
            <a:off x="1038044" y="4021592"/>
            <a:ext cx="946150" cy="944562"/>
          </a:xfrm>
        </p:spPr>
        <p:txBody>
          <a:bodyPr anchor="ctr">
            <a:normAutofit/>
          </a:bodyPr>
          <a:lstStyle>
            <a:lvl1pPr marL="0" indent="0" algn="ctr">
              <a:buNone/>
              <a:defRPr sz="1400"/>
            </a:lvl1pPr>
          </a:lstStyle>
          <a:p>
            <a:endParaRPr lang="en-US" dirty="0"/>
          </a:p>
        </p:txBody>
      </p:sp>
      <p:sp>
        <p:nvSpPr>
          <p:cNvPr id="22" name="Text Placeholder 18">
            <a:extLst>
              <a:ext uri="{FF2B5EF4-FFF2-40B4-BE49-F238E27FC236}">
                <a16:creationId xmlns:a16="http://schemas.microsoft.com/office/drawing/2014/main" id="{B409E4EC-6771-344F-AC49-F0493C4E505B}"/>
              </a:ext>
            </a:extLst>
          </p:cNvPr>
          <p:cNvSpPr>
            <a:spLocks noGrp="1"/>
          </p:cNvSpPr>
          <p:nvPr>
            <p:ph type="body" sz="quarter" idx="18" hasCustomPrompt="1"/>
          </p:nvPr>
        </p:nvSpPr>
        <p:spPr>
          <a:xfrm>
            <a:off x="2200773"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3" name="Text Placeholder 18">
            <a:extLst>
              <a:ext uri="{FF2B5EF4-FFF2-40B4-BE49-F238E27FC236}">
                <a16:creationId xmlns:a16="http://schemas.microsoft.com/office/drawing/2014/main" id="{22E21560-0E2C-7E48-882F-77B02B0CE34D}"/>
              </a:ext>
            </a:extLst>
          </p:cNvPr>
          <p:cNvSpPr>
            <a:spLocks noGrp="1"/>
          </p:cNvSpPr>
          <p:nvPr>
            <p:ph type="body" sz="quarter" idx="19"/>
          </p:nvPr>
        </p:nvSpPr>
        <p:spPr>
          <a:xfrm>
            <a:off x="2200773"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0" name="Picture Placeholder 16">
            <a:extLst>
              <a:ext uri="{FF2B5EF4-FFF2-40B4-BE49-F238E27FC236}">
                <a16:creationId xmlns:a16="http://schemas.microsoft.com/office/drawing/2014/main" id="{E38C0995-936E-464D-86FA-9C8847D9C4DB}"/>
              </a:ext>
            </a:extLst>
          </p:cNvPr>
          <p:cNvSpPr>
            <a:spLocks noGrp="1"/>
          </p:cNvSpPr>
          <p:nvPr>
            <p:ph type="pic" sz="quarter" idx="20"/>
          </p:nvPr>
        </p:nvSpPr>
        <p:spPr>
          <a:xfrm>
            <a:off x="5710265" y="2405063"/>
            <a:ext cx="946150" cy="944562"/>
          </a:xfrm>
        </p:spPr>
        <p:txBody>
          <a:bodyPr anchor="ctr">
            <a:normAutofit/>
          </a:bodyPr>
          <a:lstStyle>
            <a:lvl1pPr marL="0" indent="0" algn="ctr">
              <a:buNone/>
              <a:defRPr sz="1400"/>
            </a:lvl1pPr>
          </a:lstStyle>
          <a:p>
            <a:endParaRPr lang="en-US" dirty="0"/>
          </a:p>
        </p:txBody>
      </p:sp>
      <p:sp>
        <p:nvSpPr>
          <p:cNvPr id="31" name="Text Placeholder 18">
            <a:extLst>
              <a:ext uri="{FF2B5EF4-FFF2-40B4-BE49-F238E27FC236}">
                <a16:creationId xmlns:a16="http://schemas.microsoft.com/office/drawing/2014/main" id="{00F264F2-A8BF-BF4E-82E5-457A75FF385D}"/>
              </a:ext>
            </a:extLst>
          </p:cNvPr>
          <p:cNvSpPr>
            <a:spLocks noGrp="1"/>
          </p:cNvSpPr>
          <p:nvPr>
            <p:ph type="body" sz="quarter" idx="21" hasCustomPrompt="1"/>
          </p:nvPr>
        </p:nvSpPr>
        <p:spPr>
          <a:xfrm>
            <a:off x="6872994" y="2498043"/>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2" name="Text Placeholder 18">
            <a:extLst>
              <a:ext uri="{FF2B5EF4-FFF2-40B4-BE49-F238E27FC236}">
                <a16:creationId xmlns:a16="http://schemas.microsoft.com/office/drawing/2014/main" id="{C969F956-9E58-0C47-8A73-BA9372304267}"/>
              </a:ext>
            </a:extLst>
          </p:cNvPr>
          <p:cNvSpPr>
            <a:spLocks noGrp="1"/>
          </p:cNvSpPr>
          <p:nvPr>
            <p:ph type="body" sz="quarter" idx="22"/>
          </p:nvPr>
        </p:nvSpPr>
        <p:spPr>
          <a:xfrm>
            <a:off x="6872994" y="2922586"/>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3" name="Picture Placeholder 16">
            <a:extLst>
              <a:ext uri="{FF2B5EF4-FFF2-40B4-BE49-F238E27FC236}">
                <a16:creationId xmlns:a16="http://schemas.microsoft.com/office/drawing/2014/main" id="{3A0B62B7-7680-5D4B-BC6D-4FFA49561510}"/>
              </a:ext>
            </a:extLst>
          </p:cNvPr>
          <p:cNvSpPr>
            <a:spLocks noGrp="1"/>
          </p:cNvSpPr>
          <p:nvPr>
            <p:ph type="pic" sz="quarter" idx="23"/>
          </p:nvPr>
        </p:nvSpPr>
        <p:spPr>
          <a:xfrm>
            <a:off x="5710265" y="4021592"/>
            <a:ext cx="946150" cy="944562"/>
          </a:xfrm>
        </p:spPr>
        <p:txBody>
          <a:bodyPr anchor="ctr">
            <a:normAutofit/>
          </a:bodyPr>
          <a:lstStyle>
            <a:lvl1pPr marL="0" indent="0" algn="ctr">
              <a:buNone/>
              <a:defRPr sz="1400"/>
            </a:lvl1pPr>
          </a:lstStyle>
          <a:p>
            <a:endParaRPr lang="en-US" dirty="0"/>
          </a:p>
        </p:txBody>
      </p:sp>
      <p:sp>
        <p:nvSpPr>
          <p:cNvPr id="34" name="Text Placeholder 18">
            <a:extLst>
              <a:ext uri="{FF2B5EF4-FFF2-40B4-BE49-F238E27FC236}">
                <a16:creationId xmlns:a16="http://schemas.microsoft.com/office/drawing/2014/main" id="{6C664169-B5AF-FB46-AA38-C9DDC1EB8F74}"/>
              </a:ext>
            </a:extLst>
          </p:cNvPr>
          <p:cNvSpPr>
            <a:spLocks noGrp="1"/>
          </p:cNvSpPr>
          <p:nvPr>
            <p:ph type="body" sz="quarter" idx="24" hasCustomPrompt="1"/>
          </p:nvPr>
        </p:nvSpPr>
        <p:spPr>
          <a:xfrm>
            <a:off x="6872994" y="4114572"/>
            <a:ext cx="2917826" cy="404812"/>
          </a:xfrm>
        </p:spPr>
        <p:txBody>
          <a:bodyPr anchor="b">
            <a:noAutofit/>
          </a:bodyPr>
          <a:lstStyle>
            <a:lvl1pPr marL="0" indent="0">
              <a:buNone/>
              <a:defRPr sz="18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5" name="Text Placeholder 18">
            <a:extLst>
              <a:ext uri="{FF2B5EF4-FFF2-40B4-BE49-F238E27FC236}">
                <a16:creationId xmlns:a16="http://schemas.microsoft.com/office/drawing/2014/main" id="{EB349D7E-9425-EA4B-906F-145652D00795}"/>
              </a:ext>
            </a:extLst>
          </p:cNvPr>
          <p:cNvSpPr>
            <a:spLocks noGrp="1"/>
          </p:cNvSpPr>
          <p:nvPr>
            <p:ph type="body" sz="quarter" idx="25"/>
          </p:nvPr>
        </p:nvSpPr>
        <p:spPr>
          <a:xfrm>
            <a:off x="6872994" y="4539115"/>
            <a:ext cx="2917826" cy="404812"/>
          </a:xfrm>
        </p:spPr>
        <p:txBody>
          <a:bodyPr anchor="t">
            <a:noAutofit/>
          </a:bodyPr>
          <a:lstStyle>
            <a:lvl1pPr marL="0" indent="0">
              <a:buNone/>
              <a:defRPr sz="15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Title 1">
            <a:extLst>
              <a:ext uri="{FF2B5EF4-FFF2-40B4-BE49-F238E27FC236}">
                <a16:creationId xmlns:a16="http://schemas.microsoft.com/office/drawing/2014/main" id="{E6971742-A7E0-0D4A-AE6E-496FB9EC1BF1}"/>
              </a:ext>
            </a:extLst>
          </p:cNvPr>
          <p:cNvSpPr>
            <a:spLocks noGrp="1"/>
          </p:cNvSpPr>
          <p:nvPr>
            <p:ph type="ctrTitle"/>
          </p:nvPr>
        </p:nvSpPr>
        <p:spPr>
          <a:xfrm>
            <a:off x="916017" y="978408"/>
            <a:ext cx="8357616" cy="1088136"/>
          </a:xfrm>
        </p:spPr>
        <p:txBody>
          <a:bodyPr anchor="ctr">
            <a:norm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41718495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et the Team 8">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F428E6-A8A2-E844-9C02-078ED4D9934D}"/>
              </a:ext>
            </a:extLst>
          </p:cNvPr>
          <p:cNvSpPr>
            <a:spLocks noGrp="1"/>
          </p:cNvSpPr>
          <p:nvPr>
            <p:ph type="pic" sz="quarter" idx="13"/>
          </p:nvPr>
        </p:nvSpPr>
        <p:spPr>
          <a:xfrm>
            <a:off x="0" y="0"/>
            <a:ext cx="12192000" cy="6858000"/>
          </a:xfrm>
          <a:solidFill>
            <a:schemeClr val="tx2">
              <a:lumMod val="60000"/>
              <a:lumOff val="40000"/>
            </a:schemeClr>
          </a:solidFill>
        </p:spPr>
        <p:txBody>
          <a:bodyPr/>
          <a:lstStyle/>
          <a:p>
            <a:endParaRPr lang="en-US" dirty="0"/>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solidFill>
                  <a:schemeClr val="tx2"/>
                </a:solidFill>
              </a:defRPr>
            </a:lvl1pPr>
          </a:lstStyle>
          <a:p>
            <a:fld id="{CFD56C52-75CF-437F-BF32-D1C513B0C7E0}" type="datetime1">
              <a:rPr lang="en-US" smtClean="0"/>
              <a:t>10/26/23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lvl1pPr>
              <a:defRPr sz="1000">
                <a:solidFill>
                  <a:schemeClr val="tx2"/>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solidFill>
                  <a:schemeClr val="tx2"/>
                </a:solidFill>
              </a:defRPr>
            </a:lvl1pPr>
          </a:lstStyle>
          <a:p>
            <a:fld id="{294A09A9-5501-47C1-A89A-A340965A2BE2}" type="slidenum">
              <a:rPr lang="en-US" smtClean="0"/>
              <a:pPr/>
              <a:t>‹#›</a:t>
            </a:fld>
            <a:endParaRPr lang="en-US" dirty="0"/>
          </a:p>
        </p:txBody>
      </p:sp>
      <p:sp>
        <p:nvSpPr>
          <p:cNvPr id="17" name="Picture Placeholder 16">
            <a:extLst>
              <a:ext uri="{FF2B5EF4-FFF2-40B4-BE49-F238E27FC236}">
                <a16:creationId xmlns:a16="http://schemas.microsoft.com/office/drawing/2014/main" id="{27B76286-63A1-AF4F-B23C-363AA8A8471F}"/>
              </a:ext>
            </a:extLst>
          </p:cNvPr>
          <p:cNvSpPr>
            <a:spLocks noGrp="1"/>
          </p:cNvSpPr>
          <p:nvPr>
            <p:ph type="pic" sz="quarter" idx="14"/>
          </p:nvPr>
        </p:nvSpPr>
        <p:spPr>
          <a:xfrm>
            <a:off x="1038044" y="2159159"/>
            <a:ext cx="923886" cy="922335"/>
          </a:xfrm>
        </p:spPr>
        <p:txBody>
          <a:bodyPr>
            <a:noAutofit/>
          </a:bodyPr>
          <a:lstStyle/>
          <a:p>
            <a:endParaRPr lang="en-US" dirty="0"/>
          </a:p>
        </p:txBody>
      </p:sp>
      <p:sp>
        <p:nvSpPr>
          <p:cNvPr id="19" name="Text Placeholder 18">
            <a:extLst>
              <a:ext uri="{FF2B5EF4-FFF2-40B4-BE49-F238E27FC236}">
                <a16:creationId xmlns:a16="http://schemas.microsoft.com/office/drawing/2014/main" id="{64F5D22F-DDAB-8A40-B9D8-54ACF9C0E0E2}"/>
              </a:ext>
            </a:extLst>
          </p:cNvPr>
          <p:cNvSpPr>
            <a:spLocks noGrp="1"/>
          </p:cNvSpPr>
          <p:nvPr>
            <p:ph type="body" sz="quarter" idx="15" hasCustomPrompt="1"/>
          </p:nvPr>
        </p:nvSpPr>
        <p:spPr>
          <a:xfrm>
            <a:off x="1038044"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0" name="Text Placeholder 18">
            <a:extLst>
              <a:ext uri="{FF2B5EF4-FFF2-40B4-BE49-F238E27FC236}">
                <a16:creationId xmlns:a16="http://schemas.microsoft.com/office/drawing/2014/main" id="{3970178A-7D91-5F40-B3BD-58988D1D235B}"/>
              </a:ext>
            </a:extLst>
          </p:cNvPr>
          <p:cNvSpPr>
            <a:spLocks noGrp="1"/>
          </p:cNvSpPr>
          <p:nvPr>
            <p:ph type="body" sz="quarter" idx="16"/>
          </p:nvPr>
        </p:nvSpPr>
        <p:spPr>
          <a:xfrm>
            <a:off x="1038044"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4" name="Picture Placeholder 16">
            <a:extLst>
              <a:ext uri="{FF2B5EF4-FFF2-40B4-BE49-F238E27FC236}">
                <a16:creationId xmlns:a16="http://schemas.microsoft.com/office/drawing/2014/main" id="{6A88DE59-CC76-784E-91CC-86A873E12BB0}"/>
              </a:ext>
            </a:extLst>
          </p:cNvPr>
          <p:cNvSpPr>
            <a:spLocks noGrp="1"/>
          </p:cNvSpPr>
          <p:nvPr>
            <p:ph type="pic" sz="quarter" idx="17"/>
          </p:nvPr>
        </p:nvSpPr>
        <p:spPr>
          <a:xfrm>
            <a:off x="3719251" y="2159159"/>
            <a:ext cx="923886" cy="922335"/>
          </a:xfrm>
        </p:spPr>
        <p:txBody>
          <a:bodyPr>
            <a:noAutofit/>
          </a:bodyPr>
          <a:lstStyle/>
          <a:p>
            <a:endParaRPr lang="en-US" dirty="0"/>
          </a:p>
        </p:txBody>
      </p:sp>
      <p:sp>
        <p:nvSpPr>
          <p:cNvPr id="25" name="Text Placeholder 18">
            <a:extLst>
              <a:ext uri="{FF2B5EF4-FFF2-40B4-BE49-F238E27FC236}">
                <a16:creationId xmlns:a16="http://schemas.microsoft.com/office/drawing/2014/main" id="{EC7436AA-C631-914A-893C-01BFCB514469}"/>
              </a:ext>
            </a:extLst>
          </p:cNvPr>
          <p:cNvSpPr>
            <a:spLocks noGrp="1"/>
          </p:cNvSpPr>
          <p:nvPr>
            <p:ph type="body" sz="quarter" idx="18" hasCustomPrompt="1"/>
          </p:nvPr>
        </p:nvSpPr>
        <p:spPr>
          <a:xfrm>
            <a:off x="3719251"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6" name="Text Placeholder 18">
            <a:extLst>
              <a:ext uri="{FF2B5EF4-FFF2-40B4-BE49-F238E27FC236}">
                <a16:creationId xmlns:a16="http://schemas.microsoft.com/office/drawing/2014/main" id="{7D3267A9-41C6-6D41-B94A-AF3A0B8D3CC2}"/>
              </a:ext>
            </a:extLst>
          </p:cNvPr>
          <p:cNvSpPr>
            <a:spLocks noGrp="1"/>
          </p:cNvSpPr>
          <p:nvPr>
            <p:ph type="body" sz="quarter" idx="19"/>
          </p:nvPr>
        </p:nvSpPr>
        <p:spPr>
          <a:xfrm>
            <a:off x="3719251"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27" name="Picture Placeholder 16">
            <a:extLst>
              <a:ext uri="{FF2B5EF4-FFF2-40B4-BE49-F238E27FC236}">
                <a16:creationId xmlns:a16="http://schemas.microsoft.com/office/drawing/2014/main" id="{0CA14719-28D1-1245-82ED-C30AEA3FF510}"/>
              </a:ext>
            </a:extLst>
          </p:cNvPr>
          <p:cNvSpPr>
            <a:spLocks noGrp="1"/>
          </p:cNvSpPr>
          <p:nvPr>
            <p:ph type="pic" sz="quarter" idx="20"/>
          </p:nvPr>
        </p:nvSpPr>
        <p:spPr>
          <a:xfrm>
            <a:off x="6415955" y="2159159"/>
            <a:ext cx="923886" cy="922335"/>
          </a:xfrm>
        </p:spPr>
        <p:txBody>
          <a:bodyPr>
            <a:noAutofit/>
          </a:bodyPr>
          <a:lstStyle/>
          <a:p>
            <a:endParaRPr lang="en-US" dirty="0"/>
          </a:p>
        </p:txBody>
      </p:sp>
      <p:sp>
        <p:nvSpPr>
          <p:cNvPr id="28" name="Text Placeholder 18">
            <a:extLst>
              <a:ext uri="{FF2B5EF4-FFF2-40B4-BE49-F238E27FC236}">
                <a16:creationId xmlns:a16="http://schemas.microsoft.com/office/drawing/2014/main" id="{A0F20BEC-0D1F-424C-A708-3CD1B159CB9D}"/>
              </a:ext>
            </a:extLst>
          </p:cNvPr>
          <p:cNvSpPr>
            <a:spLocks noGrp="1"/>
          </p:cNvSpPr>
          <p:nvPr>
            <p:ph type="body" sz="quarter" idx="21" hasCustomPrompt="1"/>
          </p:nvPr>
        </p:nvSpPr>
        <p:spPr>
          <a:xfrm>
            <a:off x="6415955"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29" name="Text Placeholder 18">
            <a:extLst>
              <a:ext uri="{FF2B5EF4-FFF2-40B4-BE49-F238E27FC236}">
                <a16:creationId xmlns:a16="http://schemas.microsoft.com/office/drawing/2014/main" id="{1AF30013-E0ED-7F43-83DA-D58BF2C564E5}"/>
              </a:ext>
            </a:extLst>
          </p:cNvPr>
          <p:cNvSpPr>
            <a:spLocks noGrp="1"/>
          </p:cNvSpPr>
          <p:nvPr>
            <p:ph type="body" sz="quarter" idx="22"/>
          </p:nvPr>
        </p:nvSpPr>
        <p:spPr>
          <a:xfrm>
            <a:off x="6415955"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36" name="Picture Placeholder 16">
            <a:extLst>
              <a:ext uri="{FF2B5EF4-FFF2-40B4-BE49-F238E27FC236}">
                <a16:creationId xmlns:a16="http://schemas.microsoft.com/office/drawing/2014/main" id="{6F279F35-215F-8247-9F1E-B98FCFCBDCD3}"/>
              </a:ext>
            </a:extLst>
          </p:cNvPr>
          <p:cNvSpPr>
            <a:spLocks noGrp="1"/>
          </p:cNvSpPr>
          <p:nvPr>
            <p:ph type="pic" sz="quarter" idx="23"/>
          </p:nvPr>
        </p:nvSpPr>
        <p:spPr>
          <a:xfrm>
            <a:off x="9097162" y="2159159"/>
            <a:ext cx="923886" cy="922335"/>
          </a:xfrm>
        </p:spPr>
        <p:txBody>
          <a:bodyPr>
            <a:noAutofit/>
          </a:bodyPr>
          <a:lstStyle/>
          <a:p>
            <a:endParaRPr lang="en-US" dirty="0"/>
          </a:p>
        </p:txBody>
      </p:sp>
      <p:sp>
        <p:nvSpPr>
          <p:cNvPr id="37" name="Text Placeholder 18">
            <a:extLst>
              <a:ext uri="{FF2B5EF4-FFF2-40B4-BE49-F238E27FC236}">
                <a16:creationId xmlns:a16="http://schemas.microsoft.com/office/drawing/2014/main" id="{A61B963F-0880-1E47-A659-7FC76D4D9D59}"/>
              </a:ext>
            </a:extLst>
          </p:cNvPr>
          <p:cNvSpPr>
            <a:spLocks noGrp="1"/>
          </p:cNvSpPr>
          <p:nvPr>
            <p:ph type="body" sz="quarter" idx="24" hasCustomPrompt="1"/>
          </p:nvPr>
        </p:nvSpPr>
        <p:spPr>
          <a:xfrm>
            <a:off x="9097162" y="3105654"/>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8" name="Text Placeholder 18">
            <a:extLst>
              <a:ext uri="{FF2B5EF4-FFF2-40B4-BE49-F238E27FC236}">
                <a16:creationId xmlns:a16="http://schemas.microsoft.com/office/drawing/2014/main" id="{50E852F6-B5E8-8B43-801C-1C4F7B19A5CC}"/>
              </a:ext>
            </a:extLst>
          </p:cNvPr>
          <p:cNvSpPr>
            <a:spLocks noGrp="1"/>
          </p:cNvSpPr>
          <p:nvPr>
            <p:ph type="body" sz="quarter" idx="25"/>
          </p:nvPr>
        </p:nvSpPr>
        <p:spPr>
          <a:xfrm>
            <a:off x="9097162" y="3483864"/>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39" name="Picture Placeholder 16">
            <a:extLst>
              <a:ext uri="{FF2B5EF4-FFF2-40B4-BE49-F238E27FC236}">
                <a16:creationId xmlns:a16="http://schemas.microsoft.com/office/drawing/2014/main" id="{4FA256BD-105F-BE40-B47B-B9E1894250BC}"/>
              </a:ext>
            </a:extLst>
          </p:cNvPr>
          <p:cNvSpPr>
            <a:spLocks noGrp="1"/>
          </p:cNvSpPr>
          <p:nvPr>
            <p:ph type="pic" sz="quarter" idx="26"/>
          </p:nvPr>
        </p:nvSpPr>
        <p:spPr>
          <a:xfrm>
            <a:off x="1038044" y="4198047"/>
            <a:ext cx="923886" cy="922335"/>
          </a:xfrm>
        </p:spPr>
        <p:txBody>
          <a:bodyPr>
            <a:noAutofit/>
          </a:bodyPr>
          <a:lstStyle/>
          <a:p>
            <a:endParaRPr lang="en-US" dirty="0"/>
          </a:p>
        </p:txBody>
      </p:sp>
      <p:sp>
        <p:nvSpPr>
          <p:cNvPr id="40" name="Text Placeholder 18">
            <a:extLst>
              <a:ext uri="{FF2B5EF4-FFF2-40B4-BE49-F238E27FC236}">
                <a16:creationId xmlns:a16="http://schemas.microsoft.com/office/drawing/2014/main" id="{6A4AC0F6-874C-7C4C-9547-94508CE42D0C}"/>
              </a:ext>
            </a:extLst>
          </p:cNvPr>
          <p:cNvSpPr>
            <a:spLocks noGrp="1"/>
          </p:cNvSpPr>
          <p:nvPr>
            <p:ph type="body" sz="quarter" idx="27" hasCustomPrompt="1"/>
          </p:nvPr>
        </p:nvSpPr>
        <p:spPr>
          <a:xfrm>
            <a:off x="1038044"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1" name="Text Placeholder 18">
            <a:extLst>
              <a:ext uri="{FF2B5EF4-FFF2-40B4-BE49-F238E27FC236}">
                <a16:creationId xmlns:a16="http://schemas.microsoft.com/office/drawing/2014/main" id="{EA3CCA23-6E76-8F41-9FED-4DB323AEC855}"/>
              </a:ext>
            </a:extLst>
          </p:cNvPr>
          <p:cNvSpPr>
            <a:spLocks noGrp="1"/>
          </p:cNvSpPr>
          <p:nvPr>
            <p:ph type="body" sz="quarter" idx="28"/>
          </p:nvPr>
        </p:nvSpPr>
        <p:spPr>
          <a:xfrm>
            <a:off x="1038044"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42" name="Picture Placeholder 16">
            <a:extLst>
              <a:ext uri="{FF2B5EF4-FFF2-40B4-BE49-F238E27FC236}">
                <a16:creationId xmlns:a16="http://schemas.microsoft.com/office/drawing/2014/main" id="{C2654D0F-1EF0-C945-B023-1561C866903C}"/>
              </a:ext>
            </a:extLst>
          </p:cNvPr>
          <p:cNvSpPr>
            <a:spLocks noGrp="1"/>
          </p:cNvSpPr>
          <p:nvPr>
            <p:ph type="pic" sz="quarter" idx="29"/>
          </p:nvPr>
        </p:nvSpPr>
        <p:spPr>
          <a:xfrm>
            <a:off x="3719251" y="4198047"/>
            <a:ext cx="923886" cy="922335"/>
          </a:xfrm>
        </p:spPr>
        <p:txBody>
          <a:bodyPr>
            <a:noAutofit/>
          </a:bodyPr>
          <a:lstStyle/>
          <a:p>
            <a:endParaRPr lang="en-US" dirty="0"/>
          </a:p>
        </p:txBody>
      </p:sp>
      <p:sp>
        <p:nvSpPr>
          <p:cNvPr id="43" name="Text Placeholder 18">
            <a:extLst>
              <a:ext uri="{FF2B5EF4-FFF2-40B4-BE49-F238E27FC236}">
                <a16:creationId xmlns:a16="http://schemas.microsoft.com/office/drawing/2014/main" id="{117D52FF-094D-6749-8A26-B894CEF6ACBA}"/>
              </a:ext>
            </a:extLst>
          </p:cNvPr>
          <p:cNvSpPr>
            <a:spLocks noGrp="1"/>
          </p:cNvSpPr>
          <p:nvPr>
            <p:ph type="body" sz="quarter" idx="30" hasCustomPrompt="1"/>
          </p:nvPr>
        </p:nvSpPr>
        <p:spPr>
          <a:xfrm>
            <a:off x="3719251"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4" name="Text Placeholder 18">
            <a:extLst>
              <a:ext uri="{FF2B5EF4-FFF2-40B4-BE49-F238E27FC236}">
                <a16:creationId xmlns:a16="http://schemas.microsoft.com/office/drawing/2014/main" id="{0052C3E7-B5A5-E44C-91BD-16DB655583BE}"/>
              </a:ext>
            </a:extLst>
          </p:cNvPr>
          <p:cNvSpPr>
            <a:spLocks noGrp="1"/>
          </p:cNvSpPr>
          <p:nvPr>
            <p:ph type="body" sz="quarter" idx="31"/>
          </p:nvPr>
        </p:nvSpPr>
        <p:spPr>
          <a:xfrm>
            <a:off x="3719251"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5" name="Picture Placeholder 16">
            <a:extLst>
              <a:ext uri="{FF2B5EF4-FFF2-40B4-BE49-F238E27FC236}">
                <a16:creationId xmlns:a16="http://schemas.microsoft.com/office/drawing/2014/main" id="{D4C618F6-4987-274F-8D08-0934922ACA5A}"/>
              </a:ext>
            </a:extLst>
          </p:cNvPr>
          <p:cNvSpPr>
            <a:spLocks noGrp="1"/>
          </p:cNvSpPr>
          <p:nvPr>
            <p:ph type="pic" sz="quarter" idx="32"/>
          </p:nvPr>
        </p:nvSpPr>
        <p:spPr>
          <a:xfrm>
            <a:off x="6415955" y="4198047"/>
            <a:ext cx="923886" cy="922335"/>
          </a:xfrm>
        </p:spPr>
        <p:txBody>
          <a:bodyPr>
            <a:noAutofit/>
          </a:bodyPr>
          <a:lstStyle/>
          <a:p>
            <a:endParaRPr lang="en-US" dirty="0"/>
          </a:p>
        </p:txBody>
      </p:sp>
      <p:sp>
        <p:nvSpPr>
          <p:cNvPr id="46" name="Text Placeholder 18">
            <a:extLst>
              <a:ext uri="{FF2B5EF4-FFF2-40B4-BE49-F238E27FC236}">
                <a16:creationId xmlns:a16="http://schemas.microsoft.com/office/drawing/2014/main" id="{04553546-0C16-4843-8655-70FFDC038AC2}"/>
              </a:ext>
            </a:extLst>
          </p:cNvPr>
          <p:cNvSpPr>
            <a:spLocks noGrp="1"/>
          </p:cNvSpPr>
          <p:nvPr>
            <p:ph type="body" sz="quarter" idx="33" hasCustomPrompt="1"/>
          </p:nvPr>
        </p:nvSpPr>
        <p:spPr>
          <a:xfrm>
            <a:off x="6415955"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7" name="Text Placeholder 18">
            <a:extLst>
              <a:ext uri="{FF2B5EF4-FFF2-40B4-BE49-F238E27FC236}">
                <a16:creationId xmlns:a16="http://schemas.microsoft.com/office/drawing/2014/main" id="{0F174D17-C816-804A-BED4-E43623C46686}"/>
              </a:ext>
            </a:extLst>
          </p:cNvPr>
          <p:cNvSpPr>
            <a:spLocks noGrp="1"/>
          </p:cNvSpPr>
          <p:nvPr>
            <p:ph type="body" sz="quarter" idx="34"/>
          </p:nvPr>
        </p:nvSpPr>
        <p:spPr>
          <a:xfrm>
            <a:off x="6415955"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48" name="Picture Placeholder 16">
            <a:extLst>
              <a:ext uri="{FF2B5EF4-FFF2-40B4-BE49-F238E27FC236}">
                <a16:creationId xmlns:a16="http://schemas.microsoft.com/office/drawing/2014/main" id="{3A5BCDFF-966C-EE4B-B676-0DC4FE521CDB}"/>
              </a:ext>
            </a:extLst>
          </p:cNvPr>
          <p:cNvSpPr>
            <a:spLocks noGrp="1"/>
          </p:cNvSpPr>
          <p:nvPr>
            <p:ph type="pic" sz="quarter" idx="35"/>
          </p:nvPr>
        </p:nvSpPr>
        <p:spPr>
          <a:xfrm>
            <a:off x="9097162" y="4198047"/>
            <a:ext cx="923886" cy="922335"/>
          </a:xfrm>
        </p:spPr>
        <p:txBody>
          <a:bodyPr>
            <a:noAutofit/>
          </a:bodyPr>
          <a:lstStyle/>
          <a:p>
            <a:endParaRPr lang="en-US" dirty="0"/>
          </a:p>
        </p:txBody>
      </p:sp>
      <p:sp>
        <p:nvSpPr>
          <p:cNvPr id="49" name="Text Placeholder 18">
            <a:extLst>
              <a:ext uri="{FF2B5EF4-FFF2-40B4-BE49-F238E27FC236}">
                <a16:creationId xmlns:a16="http://schemas.microsoft.com/office/drawing/2014/main" id="{3E877DB1-D772-1B4C-8F31-F2C6ACE01CFC}"/>
              </a:ext>
            </a:extLst>
          </p:cNvPr>
          <p:cNvSpPr>
            <a:spLocks noGrp="1"/>
          </p:cNvSpPr>
          <p:nvPr>
            <p:ph type="body" sz="quarter" idx="36" hasCustomPrompt="1"/>
          </p:nvPr>
        </p:nvSpPr>
        <p:spPr>
          <a:xfrm>
            <a:off x="9097162" y="5144542"/>
            <a:ext cx="2526566" cy="402336"/>
          </a:xfrm>
        </p:spPr>
        <p:txBody>
          <a:bodyPr lIns="0" anchor="b">
            <a:noAutofit/>
          </a:bodyPr>
          <a:lstStyle>
            <a:lvl1pPr marL="0" indent="0">
              <a:buNone/>
              <a:defRPr sz="16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a:t>CLICK TO EDIT</a:t>
            </a:r>
          </a:p>
        </p:txBody>
      </p:sp>
      <p:sp>
        <p:nvSpPr>
          <p:cNvPr id="50" name="Text Placeholder 18">
            <a:extLst>
              <a:ext uri="{FF2B5EF4-FFF2-40B4-BE49-F238E27FC236}">
                <a16:creationId xmlns:a16="http://schemas.microsoft.com/office/drawing/2014/main" id="{BE7B6561-93FC-9B47-B1F2-95F66BC3A859}"/>
              </a:ext>
            </a:extLst>
          </p:cNvPr>
          <p:cNvSpPr>
            <a:spLocks noGrp="1"/>
          </p:cNvSpPr>
          <p:nvPr>
            <p:ph type="body" sz="quarter" idx="37"/>
          </p:nvPr>
        </p:nvSpPr>
        <p:spPr>
          <a:xfrm>
            <a:off x="9097162" y="5522976"/>
            <a:ext cx="2526566" cy="404812"/>
          </a:xfrm>
        </p:spPr>
        <p:txBody>
          <a:bodyPr lIns="0" anchor="t">
            <a:noAutofit/>
          </a:bodyPr>
          <a:lstStyle>
            <a:lvl1pPr marL="0" indent="0">
              <a:buNone/>
              <a:defRPr sz="1200" spc="200" baseline="0">
                <a:solidFill>
                  <a:schemeClr val="bg1"/>
                </a:solidFill>
                <a:latin typeface="Tw Cen MT" panose="020B0602020104020603" pitchFamily="34" charset="77"/>
              </a:defRPr>
            </a:lvl1pPr>
            <a:lvl2pPr marL="457200" indent="0">
              <a:buNone/>
              <a:defRPr>
                <a:latin typeface="Tw Cen MT" panose="020B0602020104020603" pitchFamily="34" charset="77"/>
              </a:defRPr>
            </a:lvl2pPr>
            <a:lvl3pPr marL="914400" indent="0">
              <a:buNone/>
              <a:defRPr>
                <a:latin typeface="Tw Cen MT" panose="020B0602020104020603" pitchFamily="34" charset="77"/>
              </a:defRPr>
            </a:lvl3pPr>
            <a:lvl4pPr marL="1371600" indent="0">
              <a:buNone/>
              <a:defRPr>
                <a:latin typeface="Tw Cen MT" panose="020B0602020104020603" pitchFamily="34" charset="77"/>
              </a:defRPr>
            </a:lvl4pPr>
            <a:lvl5pPr marL="1828800" indent="0">
              <a:buNone/>
              <a:defRPr>
                <a:latin typeface="Tw Cen MT" panose="020B0602020104020603" pitchFamily="34" charset="77"/>
              </a:defRPr>
            </a:lvl5pPr>
          </a:lstStyle>
          <a:p>
            <a:pPr lvl="0"/>
            <a:r>
              <a:rPr lang="en-US" dirty="0"/>
              <a:t>Click to edit</a:t>
            </a:r>
          </a:p>
        </p:txBody>
      </p:sp>
      <p:sp>
        <p:nvSpPr>
          <p:cNvPr id="51" name="Title 1">
            <a:extLst>
              <a:ext uri="{FF2B5EF4-FFF2-40B4-BE49-F238E27FC236}">
                <a16:creationId xmlns:a16="http://schemas.microsoft.com/office/drawing/2014/main" id="{373FEBAB-37BE-6B43-AFCA-653DB9B95900}"/>
              </a:ext>
            </a:extLst>
          </p:cNvPr>
          <p:cNvSpPr>
            <a:spLocks noGrp="1"/>
          </p:cNvSpPr>
          <p:nvPr>
            <p:ph type="ctrTitle"/>
          </p:nvPr>
        </p:nvSpPr>
        <p:spPr>
          <a:xfrm>
            <a:off x="916017" y="1033272"/>
            <a:ext cx="8357616" cy="969264"/>
          </a:xfrm>
        </p:spPr>
        <p:txBody>
          <a:bodyPr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624061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0F72571D-58D5-4367-9E7E-94A5A5D795B8}"/>
              </a:ext>
            </a:extLst>
          </p:cNvPr>
          <p:cNvSpPr/>
          <p:nvPr userDrawn="1"/>
        </p:nvSpPr>
        <p:spPr>
          <a:xfrm>
            <a:off x="693682" y="2286000"/>
            <a:ext cx="11498318" cy="3416300"/>
          </a:xfrm>
          <a:prstGeom prst="rect">
            <a:avLst/>
          </a:prstGeom>
          <a:gradFill flip="none" rotWithShape="1">
            <a:gsLst>
              <a:gs pos="0">
                <a:schemeClr val="accent2"/>
              </a:gs>
              <a:gs pos="100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Picture Placeholder 20">
            <a:extLst>
              <a:ext uri="{FF2B5EF4-FFF2-40B4-BE49-F238E27FC236}">
                <a16:creationId xmlns:a16="http://schemas.microsoft.com/office/drawing/2014/main" id="{ACD184E7-842E-4CDA-8022-CFE5CEA0DBE9}"/>
              </a:ext>
            </a:extLst>
          </p:cNvPr>
          <p:cNvSpPr>
            <a:spLocks noGrp="1"/>
          </p:cNvSpPr>
          <p:nvPr>
            <p:ph type="pic" sz="quarter" idx="16"/>
          </p:nvPr>
        </p:nvSpPr>
        <p:spPr>
          <a:xfrm>
            <a:off x="0" y="0"/>
            <a:ext cx="8534400" cy="6858000"/>
          </a:xfrm>
          <a:custGeom>
            <a:avLst/>
            <a:gdLst>
              <a:gd name="connsiteX0" fmla="*/ 0 w 8534400"/>
              <a:gd name="connsiteY0" fmla="*/ 0 h 6858000"/>
              <a:gd name="connsiteX1" fmla="*/ 6827520 w 8534400"/>
              <a:gd name="connsiteY1" fmla="*/ 0 h 6858000"/>
              <a:gd name="connsiteX2" fmla="*/ 7396480 w 8534400"/>
              <a:gd name="connsiteY2" fmla="*/ 2286000 h 6858000"/>
              <a:gd name="connsiteX3" fmla="*/ 693682 w 8534400"/>
              <a:gd name="connsiteY3" fmla="*/ 2286000 h 6858000"/>
              <a:gd name="connsiteX4" fmla="*/ 693682 w 8534400"/>
              <a:gd name="connsiteY4" fmla="*/ 5702300 h 6858000"/>
              <a:gd name="connsiteX5" fmla="*/ 8246759 w 8534400"/>
              <a:gd name="connsiteY5" fmla="*/ 5702300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396480" y="2286000"/>
                </a:lnTo>
                <a:lnTo>
                  <a:pt x="693682" y="2286000"/>
                </a:lnTo>
                <a:lnTo>
                  <a:pt x="693682" y="5702300"/>
                </a:lnTo>
                <a:lnTo>
                  <a:pt x="8246759" y="5702300"/>
                </a:lnTo>
                <a:lnTo>
                  <a:pt x="8534400" y="6858000"/>
                </a:lnTo>
                <a:lnTo>
                  <a:pt x="0" y="6858000"/>
                </a:lnTo>
                <a:close/>
              </a:path>
            </a:pathLst>
          </a:custGeom>
        </p:spPr>
        <p:txBody>
          <a:bodyPr wrap="square">
            <a:noAutofit/>
          </a:bodyPr>
          <a:lstStyle/>
          <a:p>
            <a:endParaRPr lang="en-US" dirty="0"/>
          </a:p>
        </p:txBody>
      </p:sp>
      <p:sp>
        <p:nvSpPr>
          <p:cNvPr id="3" name="Text Placeholder 2">
            <a:extLst>
              <a:ext uri="{FF2B5EF4-FFF2-40B4-BE49-F238E27FC236}">
                <a16:creationId xmlns:a16="http://schemas.microsoft.com/office/drawing/2014/main" id="{6CC650A3-C37B-8949-AAFB-1CA610A432AE}"/>
              </a:ext>
            </a:extLst>
          </p:cNvPr>
          <p:cNvSpPr>
            <a:spLocks noGrp="1"/>
          </p:cNvSpPr>
          <p:nvPr>
            <p:ph type="body" sz="quarter" idx="13"/>
          </p:nvPr>
        </p:nvSpPr>
        <p:spPr>
          <a:xfrm>
            <a:off x="4661069"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4" name="Text Placeholder 2">
            <a:extLst>
              <a:ext uri="{FF2B5EF4-FFF2-40B4-BE49-F238E27FC236}">
                <a16:creationId xmlns:a16="http://schemas.microsoft.com/office/drawing/2014/main" id="{6823CE96-7B45-0E4E-8DD2-AAE6F7DB97C9}"/>
              </a:ext>
            </a:extLst>
          </p:cNvPr>
          <p:cNvSpPr>
            <a:spLocks noGrp="1"/>
          </p:cNvSpPr>
          <p:nvPr>
            <p:ph type="body" sz="quarter" idx="14"/>
          </p:nvPr>
        </p:nvSpPr>
        <p:spPr>
          <a:xfrm>
            <a:off x="81151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15" name="Text Placeholder 2">
            <a:extLst>
              <a:ext uri="{FF2B5EF4-FFF2-40B4-BE49-F238E27FC236}">
                <a16:creationId xmlns:a16="http://schemas.microsoft.com/office/drawing/2014/main" id="{7F451F20-9248-594B-8CD5-3442A64513D8}"/>
              </a:ext>
            </a:extLst>
          </p:cNvPr>
          <p:cNvSpPr>
            <a:spLocks noGrp="1"/>
          </p:cNvSpPr>
          <p:nvPr>
            <p:ph type="body" sz="quarter" idx="15"/>
          </p:nvPr>
        </p:nvSpPr>
        <p:spPr>
          <a:xfrm>
            <a:off x="1219032" y="2654299"/>
            <a:ext cx="3165475" cy="2705101"/>
          </a:xfrm>
        </p:spPr>
        <p:txBody>
          <a:bodyPr>
            <a:normAutofit/>
          </a:bodyPr>
          <a:lstStyle>
            <a:lvl1pPr marL="0" indent="0">
              <a:lnSpc>
                <a:spcPct val="100000"/>
              </a:lnSpc>
              <a:spcBef>
                <a:spcPts val="1000"/>
              </a:spcBef>
              <a:buNone/>
              <a:defRPr sz="2000" cap="all" spc="140" baseline="0">
                <a:solidFill>
                  <a:schemeClr val="bg1"/>
                </a:solidFill>
                <a:latin typeface="Tw Cen MT" panose="020B0602020104020603" pitchFamily="34" charset="77"/>
              </a:defRPr>
            </a:lvl1pPr>
            <a:lvl2pPr marL="0" indent="0">
              <a:lnSpc>
                <a:spcPct val="90000"/>
              </a:lnSpc>
              <a:spcBef>
                <a:spcPts val="1000"/>
              </a:spcBef>
              <a:buNone/>
              <a:defRPr sz="1800" spc="140" baseline="0">
                <a:solidFill>
                  <a:schemeClr val="bg1"/>
                </a:solidFill>
                <a:latin typeface="Tw Cen MT" panose="020B0602020104020603" pitchFamily="34" charset="77"/>
              </a:defRPr>
            </a:lvl2pPr>
            <a:lvl3pPr marL="914400" indent="0">
              <a:lnSpc>
                <a:spcPct val="100000"/>
              </a:lnSpc>
              <a:spcBef>
                <a:spcPts val="1000"/>
              </a:spcBef>
              <a:buNone/>
              <a:defRPr sz="1800" spc="140" baseline="0">
                <a:solidFill>
                  <a:schemeClr val="bg1"/>
                </a:solidFill>
                <a:latin typeface="Tw Cen MT" panose="020B0602020104020603" pitchFamily="34" charset="77"/>
              </a:defRPr>
            </a:lvl3pPr>
            <a:lvl4pPr marL="1371600" indent="0">
              <a:lnSpc>
                <a:spcPct val="100000"/>
              </a:lnSpc>
              <a:spcBef>
                <a:spcPts val="1000"/>
              </a:spcBef>
              <a:buNone/>
              <a:defRPr sz="1800" spc="140" baseline="0">
                <a:solidFill>
                  <a:schemeClr val="bg1"/>
                </a:solidFill>
                <a:latin typeface="Tw Cen MT" panose="020B0602020104020603" pitchFamily="34" charset="77"/>
              </a:defRPr>
            </a:lvl4pPr>
            <a:lvl5pPr marL="1828800" indent="0">
              <a:lnSpc>
                <a:spcPct val="100000"/>
              </a:lnSpc>
              <a:spcBef>
                <a:spcPts val="1000"/>
              </a:spcBef>
              <a:buNone/>
              <a:defRPr sz="1800" spc="140" baseline="0">
                <a:solidFill>
                  <a:schemeClr val="bg1"/>
                </a:solidFill>
                <a:latin typeface="Tw Cen MT" panose="020B0602020104020603" pitchFamily="34" charset="77"/>
              </a:defRPr>
            </a:lvl5pPr>
          </a:lstStyle>
          <a:p>
            <a:pPr lvl="0"/>
            <a:r>
              <a:rPr lang="en-US" dirty="0"/>
              <a:t>Click to edit Master text styles</a:t>
            </a:r>
          </a:p>
          <a:p>
            <a:pPr lvl="1"/>
            <a:r>
              <a:rPr lang="en-US" dirty="0"/>
              <a:t>Second level</a:t>
            </a:r>
          </a:p>
        </p:txBody>
      </p:sp>
      <p:sp>
        <p:nvSpPr>
          <p:cNvPr id="20" name="Title 19">
            <a:extLst>
              <a:ext uri="{FF2B5EF4-FFF2-40B4-BE49-F238E27FC236}">
                <a16:creationId xmlns:a16="http://schemas.microsoft.com/office/drawing/2014/main" id="{028065BE-52F2-4F89-82A3-E5DA80527B9C}"/>
              </a:ext>
            </a:extLst>
          </p:cNvPr>
          <p:cNvSpPr>
            <a:spLocks noGrp="1"/>
          </p:cNvSpPr>
          <p:nvPr>
            <p:ph type="ctrTitle"/>
          </p:nvPr>
        </p:nvSpPr>
        <p:spPr>
          <a:xfrm>
            <a:off x="0" y="0"/>
            <a:ext cx="12192000" cy="1188720"/>
          </a:xfrm>
          <a:custGeom>
            <a:avLst/>
            <a:gdLst>
              <a:gd name="connsiteX0" fmla="*/ 5986630 w 6294727"/>
              <a:gd name="connsiteY0" fmla="*/ 0 h 1206888"/>
              <a:gd name="connsiteX1" fmla="*/ 6294727 w 6294727"/>
              <a:gd name="connsiteY1" fmla="*/ 1206888 h 1206888"/>
              <a:gd name="connsiteX2" fmla="*/ 0 w 6294727"/>
              <a:gd name="connsiteY2" fmla="*/ 1206888 h 1206888"/>
              <a:gd name="connsiteX3" fmla="*/ 0 w 6294727"/>
              <a:gd name="connsiteY3" fmla="*/ 8709 h 1206888"/>
            </a:gdLst>
            <a:ahLst/>
            <a:cxnLst>
              <a:cxn ang="0">
                <a:pos x="connsiteX0" y="connsiteY0"/>
              </a:cxn>
              <a:cxn ang="0">
                <a:pos x="connsiteX1" y="connsiteY1"/>
              </a:cxn>
              <a:cxn ang="0">
                <a:pos x="connsiteX2" y="connsiteY2"/>
              </a:cxn>
              <a:cxn ang="0">
                <a:pos x="connsiteX3" y="connsiteY3"/>
              </a:cxn>
            </a:cxnLst>
            <a:rect l="l" t="t" r="r" b="b"/>
            <a:pathLst>
              <a:path w="6294727" h="1206888">
                <a:moveTo>
                  <a:pt x="5986630" y="0"/>
                </a:moveTo>
                <a:lnTo>
                  <a:pt x="6294727" y="1206888"/>
                </a:lnTo>
                <a:lnTo>
                  <a:pt x="0" y="1206888"/>
                </a:lnTo>
                <a:lnTo>
                  <a:pt x="0" y="8709"/>
                </a:lnTo>
                <a:close/>
              </a:path>
            </a:pathLst>
          </a:custGeom>
          <a:solidFill>
            <a:schemeClr val="accent2"/>
          </a:solidFill>
        </p:spPr>
        <p:txBody>
          <a:bodyPr wrap="square"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18310270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657013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SIC_LAYOUT" userDrawn="1">
  <p:cSld name="BASIC_LAYOUT">
    <p:spTree>
      <p:nvGrpSpPr>
        <p:cNvPr id="1" name="Shape 15"/>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05F9A914-029A-FACA-89CD-82BDDCAA230A}"/>
              </a:ext>
            </a:extLst>
          </p:cNvPr>
          <p:cNvGraphicFramePr>
            <a:graphicFrameLocks noChangeAspect="1"/>
          </p:cNvGraphicFramePr>
          <p:nvPr userDrawn="1">
            <p:custDataLst>
              <p:tags r:id="rId1"/>
            </p:custDataLst>
            <p:extLst>
              <p:ext uri="{D42A27DB-BD31-4B8C-83A1-F6EECF244321}">
                <p14:modId xmlns:p14="http://schemas.microsoft.com/office/powerpoint/2010/main" val="890899016"/>
              </p:ext>
            </p:extLst>
          </p:nvPr>
        </p:nvGraphicFramePr>
        <p:xfrm>
          <a:off x="1059" y="1059"/>
          <a:ext cx="1059" cy="1059"/>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05F9A914-029A-FACA-89CD-82BDDCAA230A}"/>
                          </a:ext>
                        </a:extLst>
                      </p:cNvPr>
                      <p:cNvPicPr/>
                      <p:nvPr/>
                    </p:nvPicPr>
                    <p:blipFill>
                      <a:blip r:embed="rId4"/>
                      <a:stretch>
                        <a:fillRect/>
                      </a:stretch>
                    </p:blipFill>
                    <p:spPr>
                      <a:xfrm>
                        <a:off x="1059" y="1059"/>
                        <a:ext cx="1059" cy="1059"/>
                      </a:xfrm>
                      <a:prstGeom prst="rect">
                        <a:avLst/>
                      </a:prstGeom>
                    </p:spPr>
                  </p:pic>
                </p:oleObj>
              </mc:Fallback>
            </mc:AlternateContent>
          </a:graphicData>
        </a:graphic>
      </p:graphicFrame>
      <p:sp>
        <p:nvSpPr>
          <p:cNvPr id="16" name="Google Shape;16;p3"/>
          <p:cNvSpPr txBox="1">
            <a:spLocks noGrp="1"/>
          </p:cNvSpPr>
          <p:nvPr>
            <p:ph type="title" hasCustomPrompt="1"/>
          </p:nvPr>
        </p:nvSpPr>
        <p:spPr>
          <a:xfrm>
            <a:off x="620667" y="685800"/>
            <a:ext cx="9312227" cy="654600"/>
          </a:xfrm>
          <a:prstGeom prst="rect">
            <a:avLst/>
          </a:prstGeom>
        </p:spPr>
        <p:txBody>
          <a:bodyPr spcFirstLastPara="1" wrap="square" lIns="0" tIns="91425" rIns="91425" bIns="91425" anchor="t" anchorCtr="0">
            <a:normAutofit/>
          </a:bodyPr>
          <a:lstStyle>
            <a:lvl1pPr lvl="0" rtl="0">
              <a:spcBef>
                <a:spcPts val="0"/>
              </a:spcBef>
              <a:spcAft>
                <a:spcPts val="0"/>
              </a:spcAft>
              <a:buSzPts val="4000"/>
              <a:buNone/>
              <a:defRPr sz="3067"/>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r>
              <a:rPr lang="en-AU" dirty="0"/>
              <a:t>0</a:t>
            </a:r>
            <a:endParaRPr dirty="0"/>
          </a:p>
        </p:txBody>
      </p:sp>
      <p:sp>
        <p:nvSpPr>
          <p:cNvPr id="17" name="Google Shape;17;p3"/>
          <p:cNvSpPr txBox="1">
            <a:spLocks noGrp="1"/>
          </p:cNvSpPr>
          <p:nvPr>
            <p:ph type="body" idx="1" hasCustomPrompt="1"/>
          </p:nvPr>
        </p:nvSpPr>
        <p:spPr>
          <a:xfrm>
            <a:off x="612717" y="1518024"/>
            <a:ext cx="7547033" cy="4882793"/>
          </a:xfrm>
          <a:prstGeom prst="rect">
            <a:avLst/>
          </a:prstGeom>
        </p:spPr>
        <p:txBody>
          <a:bodyPr spcFirstLastPara="1" wrap="square" lIns="0" tIns="91425" rIns="91425" bIns="91425" anchor="t" anchorCtr="0">
            <a:normAutofit/>
          </a:bodyPr>
          <a:lstStyle>
            <a:lvl1pPr marL="355618" lvl="0" indent="-304815" rtl="0">
              <a:spcBef>
                <a:spcPts val="0"/>
              </a:spcBef>
              <a:spcAft>
                <a:spcPts val="0"/>
              </a:spcAft>
              <a:buSzPct val="100000"/>
              <a:buFont typeface="Arial" panose="020B0604020202020204" pitchFamily="34" charset="0"/>
              <a:buChar char="•"/>
              <a:defRPr sz="2400">
                <a:latin typeface="Calibri" panose="020F0502020204030204" pitchFamily="34" charset="0"/>
                <a:ea typeface="Calibri" panose="020F0502020204030204" pitchFamily="34" charset="0"/>
                <a:cs typeface="Calibri" panose="020F0502020204030204" pitchFamily="34" charset="0"/>
                <a:sym typeface="Roboto Light"/>
              </a:defRPr>
            </a:lvl1pPr>
            <a:lvl2pPr marL="609630" lvl="1" indent="-254013" rtl="0">
              <a:spcBef>
                <a:spcPts val="0"/>
              </a:spcBef>
              <a:spcAft>
                <a:spcPts val="0"/>
              </a:spcAft>
              <a:buSzPts val="2400"/>
              <a:buFont typeface="Roboto Light"/>
              <a:buChar char="○"/>
              <a:defRPr sz="1600">
                <a:latin typeface="Roboto Light"/>
                <a:ea typeface="Roboto Light"/>
                <a:cs typeface="Roboto Light"/>
                <a:sym typeface="Roboto Light"/>
              </a:defRPr>
            </a:lvl2pPr>
            <a:lvl3pPr marL="914446" lvl="2" indent="-254013" rtl="0">
              <a:spcBef>
                <a:spcPts val="0"/>
              </a:spcBef>
              <a:spcAft>
                <a:spcPts val="0"/>
              </a:spcAft>
              <a:buSzPts val="2400"/>
              <a:buFont typeface="Roboto Light"/>
              <a:buChar char="■"/>
              <a:defRPr sz="1600">
                <a:latin typeface="Roboto Light"/>
                <a:ea typeface="Roboto Light"/>
                <a:cs typeface="Roboto Light"/>
                <a:sym typeface="Roboto Light"/>
              </a:defRPr>
            </a:lvl3pPr>
            <a:lvl4pPr marL="1219261" lvl="3" indent="-254013" rtl="0">
              <a:spcBef>
                <a:spcPts val="0"/>
              </a:spcBef>
              <a:spcAft>
                <a:spcPts val="0"/>
              </a:spcAft>
              <a:buSzPts val="2400"/>
              <a:buFont typeface="Roboto Light"/>
              <a:buChar char="●"/>
              <a:defRPr sz="1600">
                <a:latin typeface="Roboto Light"/>
                <a:ea typeface="Roboto Light"/>
                <a:cs typeface="Roboto Light"/>
                <a:sym typeface="Roboto Light"/>
              </a:defRPr>
            </a:lvl4pPr>
            <a:lvl5pPr marL="1524076" lvl="4" indent="-254013" rtl="0">
              <a:spcBef>
                <a:spcPts val="0"/>
              </a:spcBef>
              <a:spcAft>
                <a:spcPts val="0"/>
              </a:spcAft>
              <a:buSzPts val="2400"/>
              <a:buFont typeface="Roboto Light"/>
              <a:buChar char="○"/>
              <a:defRPr sz="1600">
                <a:latin typeface="Roboto Light"/>
                <a:ea typeface="Roboto Light"/>
                <a:cs typeface="Roboto Light"/>
                <a:sym typeface="Roboto Light"/>
              </a:defRPr>
            </a:lvl5pPr>
            <a:lvl6pPr marL="1828891" lvl="5" indent="-254013" rtl="0">
              <a:spcBef>
                <a:spcPts val="0"/>
              </a:spcBef>
              <a:spcAft>
                <a:spcPts val="0"/>
              </a:spcAft>
              <a:buSzPts val="2400"/>
              <a:buFont typeface="Roboto Light"/>
              <a:buChar char="■"/>
              <a:defRPr sz="1600">
                <a:latin typeface="Roboto Light"/>
                <a:ea typeface="Roboto Light"/>
                <a:cs typeface="Roboto Light"/>
                <a:sym typeface="Roboto Light"/>
              </a:defRPr>
            </a:lvl6pPr>
            <a:lvl7pPr marL="2133707" lvl="6" indent="-254013" rtl="0">
              <a:spcBef>
                <a:spcPts val="0"/>
              </a:spcBef>
              <a:spcAft>
                <a:spcPts val="0"/>
              </a:spcAft>
              <a:buSzPts val="2400"/>
              <a:buFont typeface="Roboto Light"/>
              <a:buChar char="●"/>
              <a:defRPr sz="1600">
                <a:latin typeface="Roboto Light"/>
                <a:ea typeface="Roboto Light"/>
                <a:cs typeface="Roboto Light"/>
                <a:sym typeface="Roboto Light"/>
              </a:defRPr>
            </a:lvl7pPr>
            <a:lvl8pPr marL="2438522" lvl="7" indent="-254013" rtl="0">
              <a:spcBef>
                <a:spcPts val="0"/>
              </a:spcBef>
              <a:spcAft>
                <a:spcPts val="0"/>
              </a:spcAft>
              <a:buSzPts val="2400"/>
              <a:buFont typeface="Roboto Light"/>
              <a:buChar char="○"/>
              <a:defRPr sz="1600">
                <a:latin typeface="Roboto Light"/>
                <a:ea typeface="Roboto Light"/>
                <a:cs typeface="Roboto Light"/>
                <a:sym typeface="Roboto Light"/>
              </a:defRPr>
            </a:lvl8pPr>
            <a:lvl9pPr marL="2743337" lvl="8" indent="-254013" rtl="0">
              <a:spcBef>
                <a:spcPts val="0"/>
              </a:spcBef>
              <a:spcAft>
                <a:spcPts val="0"/>
              </a:spcAft>
              <a:buSzPts val="2400"/>
              <a:buFont typeface="Roboto Light"/>
              <a:buChar char="■"/>
              <a:defRPr sz="1600">
                <a:latin typeface="Roboto Light"/>
                <a:ea typeface="Roboto Light"/>
                <a:cs typeface="Roboto Light"/>
                <a:sym typeface="Roboto Light"/>
              </a:defRPr>
            </a:lvl9pPr>
          </a:lstStyle>
          <a:p>
            <a:r>
              <a:rPr lang="en-AU" dirty="0"/>
              <a:t>1</a:t>
            </a:r>
            <a:endParaRPr dirty="0"/>
          </a:p>
        </p:txBody>
      </p:sp>
      <p:sp>
        <p:nvSpPr>
          <p:cNvPr id="18" name="Google Shape;18;p3"/>
          <p:cNvSpPr>
            <a:spLocks noGrp="1"/>
          </p:cNvSpPr>
          <p:nvPr>
            <p:ph type="pic" idx="2" hasCustomPrompt="1"/>
          </p:nvPr>
        </p:nvSpPr>
        <p:spPr>
          <a:xfrm>
            <a:off x="10363201" y="685800"/>
            <a:ext cx="1216083" cy="1119554"/>
          </a:xfrm>
          <a:prstGeom prst="rect">
            <a:avLst/>
          </a:prstGeom>
          <a:noFill/>
          <a:ln>
            <a:noFill/>
          </a:ln>
        </p:spPr>
        <p:txBody>
          <a:bodyPr/>
          <a:lstStyle>
            <a:lvl1pPr marL="50803" indent="0">
              <a:buNone/>
              <a:defRPr/>
            </a:lvl1pPr>
          </a:lstStyle>
          <a:p>
            <a:r>
              <a:rPr lang="en-US" dirty="0"/>
              <a:t>2</a:t>
            </a:r>
          </a:p>
        </p:txBody>
      </p:sp>
    </p:spTree>
    <p:extLst>
      <p:ext uri="{BB962C8B-B14F-4D97-AF65-F5344CB8AC3E}">
        <p14:creationId xmlns:p14="http://schemas.microsoft.com/office/powerpoint/2010/main" val="23602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10/26/23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309995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49"/>
            <a:ext cx="4011084" cy="116205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2"/>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10/26/23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891542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AA6943C0-A7A3-4C4C-BEB2-9176DE863005}"/>
              </a:ext>
            </a:extLst>
          </p:cNvPr>
          <p:cNvSpPr>
            <a:spLocks noGrp="1"/>
          </p:cNvSpPr>
          <p:nvPr>
            <p:ph type="pic" sz="quarter" idx="13"/>
          </p:nvPr>
        </p:nvSpPr>
        <p:spPr>
          <a:xfrm>
            <a:off x="3681047" y="0"/>
            <a:ext cx="8510952" cy="6858000"/>
          </a:xfrm>
          <a:custGeom>
            <a:avLst/>
            <a:gdLst>
              <a:gd name="connsiteX0" fmla="*/ 1706880 w 8510952"/>
              <a:gd name="connsiteY0" fmla="*/ 0 h 6858000"/>
              <a:gd name="connsiteX1" fmla="*/ 8510952 w 8510952"/>
              <a:gd name="connsiteY1" fmla="*/ 0 h 6858000"/>
              <a:gd name="connsiteX2" fmla="*/ 8510952 w 8510952"/>
              <a:gd name="connsiteY2" fmla="*/ 6858000 h 6858000"/>
              <a:gd name="connsiteX3" fmla="*/ 0 w 85109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510952" h="6858000">
                <a:moveTo>
                  <a:pt x="1706880" y="0"/>
                </a:moveTo>
                <a:lnTo>
                  <a:pt x="8510952" y="0"/>
                </a:lnTo>
                <a:lnTo>
                  <a:pt x="8510952"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11" name="Title 10">
            <a:extLst>
              <a:ext uri="{FF2B5EF4-FFF2-40B4-BE49-F238E27FC236}">
                <a16:creationId xmlns:a16="http://schemas.microsoft.com/office/drawing/2014/main" id="{941283B3-F5BE-4FDF-829D-D1BE17F71653}"/>
              </a:ext>
            </a:extLst>
          </p:cNvPr>
          <p:cNvSpPr>
            <a:spLocks noGrp="1"/>
          </p:cNvSpPr>
          <p:nvPr>
            <p:ph type="ctrTitle"/>
          </p:nvPr>
        </p:nvSpPr>
        <p:spPr>
          <a:xfrm>
            <a:off x="0" y="1"/>
            <a:ext cx="12192000" cy="1188720"/>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32004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916016" y="2551819"/>
            <a:ext cx="2952599" cy="3539265"/>
          </a:xfrm>
        </p:spPr>
        <p:txBody>
          <a:bodyPr>
            <a:normAutofit/>
          </a:bodyPr>
          <a:lstStyle>
            <a:lvl1pPr marL="0" indent="0" algn="l">
              <a:lnSpc>
                <a:spcPct val="100000"/>
              </a:lnSpc>
              <a:buNone/>
              <a:defRPr sz="2000" spc="140" baseline="0">
                <a:solidFill>
                  <a:schemeClr val="tx2"/>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E26FF020-BB93-4C6C-B3ED-8326D424097A}"/>
              </a:ext>
            </a:extLst>
          </p:cNvPr>
          <p:cNvSpPr/>
          <p:nvPr userDrawn="1"/>
        </p:nvSpPr>
        <p:spPr>
          <a:xfrm>
            <a:off x="12884" y="0"/>
            <a:ext cx="12179116" cy="1188720"/>
          </a:xfrm>
          <a:prstGeom prst="rect">
            <a:avLst/>
          </a:prstGeom>
          <a:gradFill flip="none" rotWithShape="1">
            <a:gsLst>
              <a:gs pos="0">
                <a:srgbClr val="622422"/>
              </a:gs>
              <a:gs pos="48000">
                <a:srgbClr val="B51200"/>
              </a:gs>
              <a:gs pos="92000">
                <a:schemeClr val="accent3"/>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Picture Placeholder 18">
            <a:extLst>
              <a:ext uri="{FF2B5EF4-FFF2-40B4-BE49-F238E27FC236}">
                <a16:creationId xmlns:a16="http://schemas.microsoft.com/office/drawing/2014/main" id="{FD6AC9F3-6F32-409B-A3B1-EEF36BA06678}"/>
              </a:ext>
            </a:extLst>
          </p:cNvPr>
          <p:cNvSpPr>
            <a:spLocks noGrp="1"/>
          </p:cNvSpPr>
          <p:nvPr>
            <p:ph type="pic" sz="quarter" idx="13"/>
          </p:nvPr>
        </p:nvSpPr>
        <p:spPr>
          <a:xfrm>
            <a:off x="87004" y="0"/>
            <a:ext cx="8534400" cy="6858000"/>
          </a:xfrm>
          <a:custGeom>
            <a:avLst/>
            <a:gdLst>
              <a:gd name="connsiteX0" fmla="*/ 0 w 8534400"/>
              <a:gd name="connsiteY0" fmla="*/ 0 h 6858000"/>
              <a:gd name="connsiteX1" fmla="*/ 6827520 w 8534400"/>
              <a:gd name="connsiteY1" fmla="*/ 0 h 6858000"/>
              <a:gd name="connsiteX2" fmla="*/ 7070048 w 8534400"/>
              <a:gd name="connsiteY2" fmla="*/ 974442 h 6858000"/>
              <a:gd name="connsiteX3" fmla="*/ 5680814 w 8534400"/>
              <a:gd name="connsiteY3" fmla="*/ 974442 h 6858000"/>
              <a:gd name="connsiteX4" fmla="*/ 5680814 w 8534400"/>
              <a:gd name="connsiteY4" fmla="*/ 5758652 h 6858000"/>
              <a:gd name="connsiteX5" fmla="*/ 8260785 w 8534400"/>
              <a:gd name="connsiteY5" fmla="*/ 5758652 h 6858000"/>
              <a:gd name="connsiteX6" fmla="*/ 8534400 w 8534400"/>
              <a:gd name="connsiteY6" fmla="*/ 6858000 h 6858000"/>
              <a:gd name="connsiteX7" fmla="*/ 0 w 85344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858000">
                <a:moveTo>
                  <a:pt x="0" y="0"/>
                </a:moveTo>
                <a:lnTo>
                  <a:pt x="6827520" y="0"/>
                </a:lnTo>
                <a:lnTo>
                  <a:pt x="7070048" y="974442"/>
                </a:lnTo>
                <a:lnTo>
                  <a:pt x="5680814" y="974442"/>
                </a:lnTo>
                <a:lnTo>
                  <a:pt x="5680814" y="5758652"/>
                </a:lnTo>
                <a:lnTo>
                  <a:pt x="8260785" y="5758652"/>
                </a:lnTo>
                <a:lnTo>
                  <a:pt x="8534400" y="6858000"/>
                </a:lnTo>
                <a:lnTo>
                  <a:pt x="0" y="6858000"/>
                </a:lnTo>
                <a:close/>
              </a:path>
            </a:pathLst>
          </a:custGeom>
        </p:spPr>
        <p:txBody>
          <a:bodyPr wrap="square" anchor="ctr">
            <a:noAutofit/>
          </a:bodyPr>
          <a:lstStyle>
            <a:lvl1pPr marL="0" indent="0" algn="ctr">
              <a:buNone/>
              <a:defRPr/>
            </a:lvl1pPr>
          </a:lstStyle>
          <a:p>
            <a:endParaRPr lang="en-US" dirty="0"/>
          </a:p>
        </p:txBody>
      </p:sp>
      <p:sp>
        <p:nvSpPr>
          <p:cNvPr id="10" name="Title 1">
            <a:extLst>
              <a:ext uri="{FF2B5EF4-FFF2-40B4-BE49-F238E27FC236}">
                <a16:creationId xmlns:a16="http://schemas.microsoft.com/office/drawing/2014/main" id="{5942173C-2B01-804E-85FB-4D68140D4E1A}"/>
              </a:ext>
            </a:extLst>
          </p:cNvPr>
          <p:cNvSpPr>
            <a:spLocks noGrp="1"/>
          </p:cNvSpPr>
          <p:nvPr>
            <p:ph type="ctrTitle"/>
          </p:nvPr>
        </p:nvSpPr>
        <p:spPr>
          <a:xfrm>
            <a:off x="107668" y="115836"/>
            <a:ext cx="10434394" cy="916644"/>
          </a:xfrm>
        </p:spPr>
        <p:txBody>
          <a:bodyPr anchor="b">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Subtitle 2">
            <a:extLst>
              <a:ext uri="{FF2B5EF4-FFF2-40B4-BE49-F238E27FC236}">
                <a16:creationId xmlns:a16="http://schemas.microsoft.com/office/drawing/2014/main" id="{B641A16B-3688-D842-92F4-5D2C2811539F}"/>
              </a:ext>
            </a:extLst>
          </p:cNvPr>
          <p:cNvSpPr>
            <a:spLocks noGrp="1"/>
          </p:cNvSpPr>
          <p:nvPr>
            <p:ph type="subTitle" idx="1"/>
          </p:nvPr>
        </p:nvSpPr>
        <p:spPr>
          <a:xfrm>
            <a:off x="38395" y="1212479"/>
            <a:ext cx="5572696" cy="560904"/>
          </a:xfrm>
        </p:spPr>
        <p:txBody>
          <a:bodyPr>
            <a:noAutofit/>
          </a:bodyPr>
          <a:lstStyle>
            <a:lvl1pPr marL="0" indent="0" algn="l">
              <a:lnSpc>
                <a:spcPct val="125000"/>
              </a:lnSpc>
              <a:buNone/>
              <a:defRPr sz="2800" spc="140" baseline="0">
                <a:solidFill>
                  <a:schemeClr val="tx1"/>
                </a:solidFill>
                <a:latin typeface="Tw Cen MT" panose="020B06020201040206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Date Placeholder 3">
            <a:extLst>
              <a:ext uri="{FF2B5EF4-FFF2-40B4-BE49-F238E27FC236}">
                <a16:creationId xmlns:a16="http://schemas.microsoft.com/office/drawing/2014/main" id="{A19933E8-EEFC-754B-93AE-557EFF8A79B0}"/>
              </a:ext>
            </a:extLst>
          </p:cNvPr>
          <p:cNvSpPr>
            <a:spLocks noGrp="1"/>
          </p:cNvSpPr>
          <p:nvPr>
            <p:ph type="dt" sz="half" idx="10"/>
          </p:nvPr>
        </p:nvSpPr>
        <p:spPr>
          <a:xfrm>
            <a:off x="381000" y="6356350"/>
            <a:ext cx="1730829" cy="365125"/>
          </a:xfrm>
        </p:spPr>
        <p:txBody>
          <a:bodyPr/>
          <a:lstStyle>
            <a:lvl1pPr>
              <a:defRPr sz="1000">
                <a:solidFill>
                  <a:schemeClr val="bg1"/>
                </a:solidFill>
              </a:defRPr>
            </a:lvl1pPr>
          </a:lstStyle>
          <a:p>
            <a:fld id="{61BCCE59-728A-49EC-8DAF-0FAF9EBD41DD}" type="datetime1">
              <a:rPr lang="en-US" smtClean="0"/>
              <a:t>10/26/23</a:t>
            </a:fld>
            <a:endParaRPr lang="en-US" dirty="0"/>
          </a:p>
        </p:txBody>
      </p:sp>
      <p:sp>
        <p:nvSpPr>
          <p:cNvPr id="8" name="Footer Placeholder 4">
            <a:extLst>
              <a:ext uri="{FF2B5EF4-FFF2-40B4-BE49-F238E27FC236}">
                <a16:creationId xmlns:a16="http://schemas.microsoft.com/office/drawing/2014/main" id="{F21EDEC1-EB5D-6C48-A2AB-048088167CCD}"/>
              </a:ext>
            </a:extLst>
          </p:cNvPr>
          <p:cNvSpPr>
            <a:spLocks noGrp="1"/>
          </p:cNvSpPr>
          <p:nvPr>
            <p:ph type="ftr" sz="quarter" idx="11"/>
          </p:nvPr>
        </p:nvSpPr>
        <p:spPr>
          <a:xfrm>
            <a:off x="4038600" y="6356350"/>
            <a:ext cx="4114800" cy="365125"/>
          </a:xfrm>
          <a:prstGeom prst="rect">
            <a:avLst/>
          </a:prstGeom>
        </p:spPr>
        <p:txBody>
          <a:bodyPr/>
          <a:lstStyle>
            <a:lvl1pPr>
              <a:defRPr sz="1000">
                <a:solidFill>
                  <a:schemeClr val="bg1"/>
                </a:solidFill>
              </a:defRPr>
            </a:lvl1pPr>
          </a:lstStyle>
          <a:p>
            <a:r>
              <a:rPr lang="en-US" dirty="0"/>
              <a:t>PRESENTATION TITLE</a:t>
            </a:r>
          </a:p>
        </p:txBody>
      </p:sp>
      <p:sp>
        <p:nvSpPr>
          <p:cNvPr id="9" name="Slide Number Placeholder 5">
            <a:extLst>
              <a:ext uri="{FF2B5EF4-FFF2-40B4-BE49-F238E27FC236}">
                <a16:creationId xmlns:a16="http://schemas.microsoft.com/office/drawing/2014/main" id="{E33BD7B8-5805-4D48-B17D-88E5EE750600}"/>
              </a:ext>
            </a:extLst>
          </p:cNvPr>
          <p:cNvSpPr>
            <a:spLocks noGrp="1"/>
          </p:cNvSpPr>
          <p:nvPr>
            <p:ph type="sldNum" sz="quarter" idx="12"/>
          </p:nvPr>
        </p:nvSpPr>
        <p:spPr>
          <a:xfrm>
            <a:off x="10271342" y="6356350"/>
            <a:ext cx="1539658" cy="365125"/>
          </a:xfrm>
        </p:spPr>
        <p:txBody>
          <a:bodyPr/>
          <a:lstStyle>
            <a:lvl1pPr>
              <a:defRPr sz="1000">
                <a:solidFill>
                  <a:schemeClr val="tx2">
                    <a:lumMod val="60000"/>
                    <a:lumOff val="40000"/>
                  </a:schemeClr>
                </a:solidFill>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758699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469568F-F17C-4C3C-9A6F-ED292B601115}"/>
              </a:ext>
            </a:extLst>
          </p:cNvPr>
          <p:cNvSpPr/>
          <p:nvPr userDrawn="1"/>
        </p:nvSpPr>
        <p:spPr>
          <a:xfrm>
            <a:off x="2043953" y="2205318"/>
            <a:ext cx="8104094" cy="231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Picture Placeholder 5">
            <a:extLst>
              <a:ext uri="{FF2B5EF4-FFF2-40B4-BE49-F238E27FC236}">
                <a16:creationId xmlns:a16="http://schemas.microsoft.com/office/drawing/2014/main" id="{22459DEE-E152-47DA-8D52-C9681014BC8E}"/>
              </a:ext>
            </a:extLst>
          </p:cNvPr>
          <p:cNvSpPr>
            <a:spLocks noGrp="1"/>
          </p:cNvSpPr>
          <p:nvPr>
            <p:ph type="pic" sz="quarter" idx="10"/>
          </p:nvPr>
        </p:nvSpPr>
        <p:spPr>
          <a:xfrm>
            <a:off x="0" y="0"/>
            <a:ext cx="12192000" cy="6858000"/>
          </a:xfrm>
          <a:custGeom>
            <a:avLst/>
            <a:gdLst>
              <a:gd name="connsiteX0" fmla="*/ 2043953 w 12192000"/>
              <a:gd name="connsiteY0" fmla="*/ 2205318 h 6858000"/>
              <a:gd name="connsiteX1" fmla="*/ 2043953 w 12192000"/>
              <a:gd name="connsiteY1" fmla="*/ 4518212 h 6858000"/>
              <a:gd name="connsiteX2" fmla="*/ 10148047 w 12192000"/>
              <a:gd name="connsiteY2" fmla="*/ 4518212 h 6858000"/>
              <a:gd name="connsiteX3" fmla="*/ 10148047 w 12192000"/>
              <a:gd name="connsiteY3" fmla="*/ 2205318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2043953" y="2205318"/>
                </a:moveTo>
                <a:lnTo>
                  <a:pt x="2043953" y="4518212"/>
                </a:lnTo>
                <a:lnTo>
                  <a:pt x="10148047" y="4518212"/>
                </a:lnTo>
                <a:lnTo>
                  <a:pt x="10148047" y="2205318"/>
                </a:lnTo>
                <a:close/>
                <a:moveTo>
                  <a:pt x="0" y="0"/>
                </a:moveTo>
                <a:lnTo>
                  <a:pt x="12192000" y="0"/>
                </a:lnTo>
                <a:lnTo>
                  <a:pt x="12192000" y="6858000"/>
                </a:lnTo>
                <a:lnTo>
                  <a:pt x="0" y="6858000"/>
                </a:lnTo>
                <a:close/>
              </a:path>
            </a:pathLst>
          </a:custGeom>
        </p:spPr>
        <p:txBody>
          <a:bodyPr wrap="square">
            <a:noAutofit/>
          </a:bodyPr>
          <a:lstStyle/>
          <a:p>
            <a:endParaRPr lang="en-US" dirty="0"/>
          </a:p>
        </p:txBody>
      </p:sp>
      <p:sp>
        <p:nvSpPr>
          <p:cNvPr id="2" name="Title 1">
            <a:extLst>
              <a:ext uri="{FF2B5EF4-FFF2-40B4-BE49-F238E27FC236}">
                <a16:creationId xmlns:a16="http://schemas.microsoft.com/office/drawing/2014/main" id="{A2DFA2E8-50A1-4465-AC33-6FAC0E7736E9}"/>
              </a:ext>
            </a:extLst>
          </p:cNvPr>
          <p:cNvSpPr>
            <a:spLocks noGrp="1"/>
          </p:cNvSpPr>
          <p:nvPr>
            <p:ph type="title"/>
          </p:nvPr>
        </p:nvSpPr>
        <p:spPr>
          <a:xfrm>
            <a:off x="2432050" y="2665037"/>
            <a:ext cx="7327900" cy="902916"/>
          </a:xfrm>
        </p:spPr>
        <p:txBody>
          <a:bodyPr anchor="ctr">
            <a:normAutofit/>
          </a:bodyPr>
          <a:lstStyle>
            <a:lvl1pPr algn="ctr">
              <a:defRPr sz="4000" spc="300">
                <a:solidFill>
                  <a:schemeClr val="bg1"/>
                </a:solidFill>
                <a:latin typeface="Bahnschrift" panose="020B0502040204020203" pitchFamily="34" charset="0"/>
              </a:defRPr>
            </a:lvl1pPr>
          </a:lstStyle>
          <a:p>
            <a:r>
              <a:rPr lang="en-US"/>
              <a:t>Click to edit Master title style</a:t>
            </a:r>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3597462" y="3567953"/>
            <a:ext cx="4997076" cy="610066"/>
          </a:xfrm>
        </p:spPr>
        <p:txBody>
          <a:bodyPr>
            <a:normAutofit/>
          </a:bodyPr>
          <a:lstStyle>
            <a:lvl1pPr marL="0" indent="0" algn="ctr">
              <a:buNone/>
              <a:defRPr sz="2000" spc="300">
                <a:solidFill>
                  <a:schemeClr val="bg1"/>
                </a:solidFill>
                <a:latin typeface="Tw Cen MT" panose="020B0602020104020603" pitchFamily="34" charset="77"/>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026350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0" y="9034"/>
            <a:ext cx="12192000" cy="1188720"/>
          </a:xfrm>
        </p:spPr>
        <p:txBody>
          <a:bodyPr>
            <a:normAutofit/>
          </a:bodyPr>
          <a:lstStyle>
            <a:lvl1pPr>
              <a:defRPr sz="4000" spc="300">
                <a:solidFill>
                  <a:schemeClr val="tx2"/>
                </a:solidFill>
                <a:latin typeface="Bahnschrift" panose="020B0502040204020203"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A8582161-389A-C649-9A2B-A16F489BB170}"/>
              </a:ext>
            </a:extLst>
          </p:cNvPr>
          <p:cNvSpPr/>
          <p:nvPr userDrawn="1"/>
        </p:nvSpPr>
        <p:spPr>
          <a:xfrm>
            <a:off x="11504428" y="382772"/>
            <a:ext cx="382772" cy="38277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7AA420-2BBF-AF48-8EF7-EF3CC47451FA}"/>
              </a:ext>
            </a:extLst>
          </p:cNvPr>
          <p:cNvSpPr/>
          <p:nvPr userDrawn="1"/>
        </p:nvSpPr>
        <p:spPr>
          <a:xfrm>
            <a:off x="11504428" y="974442"/>
            <a:ext cx="382772" cy="3827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10EDE653-D0BD-314F-B7B9-FD426A4C487F}"/>
              </a:ext>
            </a:extLst>
          </p:cNvPr>
          <p:cNvSpPr/>
          <p:nvPr userDrawn="1"/>
        </p:nvSpPr>
        <p:spPr>
          <a:xfrm>
            <a:off x="11504428" y="1566113"/>
            <a:ext cx="382772" cy="3827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6C43E8D-A8CD-974D-B3E2-5B4500E55B0A}"/>
              </a:ext>
            </a:extLst>
          </p:cNvPr>
          <p:cNvSpPr/>
          <p:nvPr userDrawn="1"/>
        </p:nvSpPr>
        <p:spPr>
          <a:xfrm>
            <a:off x="11504428" y="2157783"/>
            <a:ext cx="382772" cy="38277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79A540AC-3D9F-5A42-BE59-E7EC044230B4}"/>
              </a:ext>
            </a:extLst>
          </p:cNvPr>
          <p:cNvSpPr/>
          <p:nvPr userDrawn="1"/>
        </p:nvSpPr>
        <p:spPr>
          <a:xfrm>
            <a:off x="11504428" y="2755481"/>
            <a:ext cx="382772" cy="3827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able">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B329649E-3847-4CC6-A84D-56DE76BD193D}"/>
              </a:ext>
            </a:extLst>
          </p:cNvPr>
          <p:cNvSpPr>
            <a:spLocks noGrp="1"/>
          </p:cNvSpPr>
          <p:nvPr>
            <p:ph type="ctrTitle"/>
          </p:nvPr>
        </p:nvSpPr>
        <p:spPr>
          <a:xfrm>
            <a:off x="0" y="0"/>
            <a:ext cx="12192000" cy="1188720"/>
          </a:xfrm>
          <a:custGeom>
            <a:avLst/>
            <a:gdLst>
              <a:gd name="connsiteX0" fmla="*/ 0 w 6192892"/>
              <a:gd name="connsiteY0" fmla="*/ 0 h 1198179"/>
              <a:gd name="connsiteX1" fmla="*/ 6192892 w 6192892"/>
              <a:gd name="connsiteY1" fmla="*/ 0 h 1198179"/>
              <a:gd name="connsiteX2" fmla="*/ 5947075 w 6192892"/>
              <a:gd name="connsiteY2" fmla="*/ 1198179 h 1198179"/>
              <a:gd name="connsiteX3" fmla="*/ 0 w 6192892"/>
              <a:gd name="connsiteY3" fmla="*/ 1198179 h 1198179"/>
            </a:gdLst>
            <a:ahLst/>
            <a:cxnLst>
              <a:cxn ang="0">
                <a:pos x="connsiteX0" y="connsiteY0"/>
              </a:cxn>
              <a:cxn ang="0">
                <a:pos x="connsiteX1" y="connsiteY1"/>
              </a:cxn>
              <a:cxn ang="0">
                <a:pos x="connsiteX2" y="connsiteY2"/>
              </a:cxn>
              <a:cxn ang="0">
                <a:pos x="connsiteX3" y="connsiteY3"/>
              </a:cxn>
            </a:cxnLst>
            <a:rect l="l" t="t" r="r" b="b"/>
            <a:pathLst>
              <a:path w="6192892" h="1198179">
                <a:moveTo>
                  <a:pt x="0" y="0"/>
                </a:moveTo>
                <a:lnTo>
                  <a:pt x="6192892" y="0"/>
                </a:lnTo>
                <a:lnTo>
                  <a:pt x="5947075" y="1198179"/>
                </a:lnTo>
                <a:lnTo>
                  <a:pt x="0" y="1198179"/>
                </a:lnTo>
                <a:close/>
              </a:path>
            </a:pathLst>
          </a:custGeom>
          <a:solidFill>
            <a:schemeClr val="accent2"/>
          </a:solidFill>
        </p:spPr>
        <p:txBody>
          <a:bodyPr wrap="square" lIns="228600" anchor="ctr">
            <a:noAutofit/>
          </a:bodyPr>
          <a:lstStyle>
            <a:lvl1pPr algn="l">
              <a:defRPr sz="4000" cap="all" spc="300" baseline="0">
                <a:solidFill>
                  <a:schemeClr val="bg1"/>
                </a:solidFill>
                <a:latin typeface="Bahnschrift" panose="020B0502040204020203" pitchFamily="34" charset="0"/>
              </a:defRPr>
            </a:lvl1pPr>
          </a:lstStyle>
          <a:p>
            <a:r>
              <a:rPr lang="en-US" dirty="0"/>
              <a:t>Click to edit Master title style</a:t>
            </a:r>
          </a:p>
        </p:txBody>
      </p:sp>
      <p:sp>
        <p:nvSpPr>
          <p:cNvPr id="6" name="Content Placeholder 5">
            <a:extLst>
              <a:ext uri="{FF2B5EF4-FFF2-40B4-BE49-F238E27FC236}">
                <a16:creationId xmlns:a16="http://schemas.microsoft.com/office/drawing/2014/main" id="{84E120DB-DDEC-4DDF-8FB4-5C52F8078B86}"/>
              </a:ext>
            </a:extLst>
          </p:cNvPr>
          <p:cNvSpPr>
            <a:spLocks noGrp="1"/>
          </p:cNvSpPr>
          <p:nvPr>
            <p:ph sz="quarter" idx="13"/>
          </p:nvPr>
        </p:nvSpPr>
        <p:spPr>
          <a:xfrm>
            <a:off x="693738" y="1453986"/>
            <a:ext cx="10745787" cy="4524539"/>
          </a:xfrm>
        </p:spPr>
        <p:txBody>
          <a:bodyPr/>
          <a:lstStyle>
            <a:lvl1pPr>
              <a:defRPr sz="3400"/>
            </a:lvl1pPr>
            <a:lvl2pPr>
              <a:defRPr sz="3000"/>
            </a:lvl2pPr>
            <a:lvl3pPr>
              <a:defRPr sz="2600"/>
            </a:lvl3pPr>
            <a:lvl4pPr>
              <a:defRPr sz="22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5555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12" name="Title 1">
            <a:extLst>
              <a:ext uri="{FF2B5EF4-FFF2-40B4-BE49-F238E27FC236}">
                <a16:creationId xmlns:a16="http://schemas.microsoft.com/office/drawing/2014/main" id="{0B51AFA9-C4C0-D44A-BE1A-30964CBCFE37}"/>
              </a:ext>
            </a:extLst>
          </p:cNvPr>
          <p:cNvSpPr txBox="1">
            <a:spLocks/>
          </p:cNvSpPr>
          <p:nvPr userDrawn="1"/>
        </p:nvSpPr>
        <p:spPr>
          <a:xfrm>
            <a:off x="970130" y="1879594"/>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3" name="Title 1">
            <a:extLst>
              <a:ext uri="{FF2B5EF4-FFF2-40B4-BE49-F238E27FC236}">
                <a16:creationId xmlns:a16="http://schemas.microsoft.com/office/drawing/2014/main" id="{2E169998-8E4C-AC45-9496-F3E1D40DD604}"/>
              </a:ext>
            </a:extLst>
          </p:cNvPr>
          <p:cNvSpPr txBox="1">
            <a:spLocks/>
          </p:cNvSpPr>
          <p:nvPr userDrawn="1"/>
        </p:nvSpPr>
        <p:spPr>
          <a:xfrm>
            <a:off x="10408852" y="4443180"/>
            <a:ext cx="1141699" cy="1220689"/>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4000" kern="1200" spc="300">
                <a:solidFill>
                  <a:schemeClr val="tx2"/>
                </a:solidFill>
                <a:latin typeface="Tw Cen MT" panose="020B0602020104020603" pitchFamily="34" charset="77"/>
                <a:ea typeface="+mj-ea"/>
                <a:cs typeface="+mj-cs"/>
              </a:defRPr>
            </a:lvl1pPr>
          </a:lstStyle>
          <a:p>
            <a:r>
              <a:rPr lang="en-US" sz="16600" dirty="0">
                <a:solidFill>
                  <a:schemeClr val="accent3">
                    <a:lumMod val="75000"/>
                  </a:schemeClr>
                </a:solidFill>
              </a:rPr>
              <a:t>”</a:t>
            </a:r>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spTree>
    <p:extLst>
      <p:ext uri="{BB962C8B-B14F-4D97-AF65-F5344CB8AC3E}">
        <p14:creationId xmlns:p14="http://schemas.microsoft.com/office/powerpoint/2010/main" val="15933188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es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a:xfrm>
            <a:off x="1921764" y="2145265"/>
            <a:ext cx="8348472" cy="2363568"/>
          </a:xfrm>
          <a:noFill/>
        </p:spPr>
        <p:txBody>
          <a:bodyPr>
            <a:normAutofit/>
          </a:bodyPr>
          <a:lstStyle>
            <a:lvl1pPr algn="ctr">
              <a:defRPr sz="4000" spc="140" baseline="0">
                <a:solidFill>
                  <a:schemeClr val="tx2"/>
                </a:solidFill>
                <a:latin typeface="Tw Cen MT" panose="020B0602020104020603" pitchFamily="34" charset="77"/>
              </a:defRPr>
            </a:lvl1pPr>
          </a:lstStyle>
          <a:p>
            <a:r>
              <a:rPr lang="en-US" dirty="0"/>
              <a:t>Click to edit master title style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lstStyle>
            <a:lvl1pPr>
              <a:defRPr sz="1000"/>
            </a:lvl1pPr>
          </a:lstStyle>
          <a:p>
            <a:fld id="{FB992E9E-19F7-4539-B679-CA95C06DC4B8}" type="datetime1">
              <a:rPr lang="en-US" smtClean="0"/>
              <a:t>10/26/23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4038600" y="6356350"/>
            <a:ext cx="4114800" cy="365125"/>
          </a:xfrm>
          <a:prstGeom prst="rect">
            <a:avLst/>
          </a:prstGeom>
        </p:spPr>
        <p:txBody>
          <a:bodyPr/>
          <a:lstStyle>
            <a:lvl1pPr>
              <a:defRPr sz="1000"/>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lstStyle>
            <a:lvl1pPr>
              <a:defRPr sz="1000"/>
            </a:lvl1pPr>
          </a:lstStyle>
          <a:p>
            <a:fld id="{294A09A9-5501-47C1-A89A-A340965A2BE2}" type="slidenum">
              <a:rPr lang="en-US" smtClean="0"/>
              <a:pPr/>
              <a:t>‹#›</a:t>
            </a:fld>
            <a:endParaRPr lang="en-US" dirty="0"/>
          </a:p>
        </p:txBody>
      </p:sp>
      <p:sp>
        <p:nvSpPr>
          <p:cNvPr id="15" name="Text Placeholder 14">
            <a:extLst>
              <a:ext uri="{FF2B5EF4-FFF2-40B4-BE49-F238E27FC236}">
                <a16:creationId xmlns:a16="http://schemas.microsoft.com/office/drawing/2014/main" id="{F3F62FE2-8018-8846-A38A-108C9B02DF17}"/>
              </a:ext>
            </a:extLst>
          </p:cNvPr>
          <p:cNvSpPr>
            <a:spLocks noGrp="1"/>
          </p:cNvSpPr>
          <p:nvPr>
            <p:ph type="body" sz="quarter" idx="13"/>
          </p:nvPr>
        </p:nvSpPr>
        <p:spPr>
          <a:xfrm>
            <a:off x="6662738" y="4526051"/>
            <a:ext cx="3727450" cy="515938"/>
          </a:xfrm>
          <a:noFill/>
        </p:spPr>
        <p:txBody>
          <a:bodyPr>
            <a:noAutofit/>
          </a:bodyPr>
          <a:lstStyle>
            <a:lvl1pPr marL="0" indent="0" algn="r">
              <a:buNone/>
              <a:defRPr sz="2000" spc="140" baseline="0">
                <a:solidFill>
                  <a:schemeClr val="tx2"/>
                </a:solidFill>
                <a:latin typeface="Tw Cen MT" panose="020B0602020104020603" pitchFamily="34" charset="77"/>
              </a:defRPr>
            </a:lvl1pPr>
            <a:lvl2pPr marL="457200" indent="0" algn="r">
              <a:buNone/>
              <a:defRPr sz="1800">
                <a:solidFill>
                  <a:schemeClr val="tx2"/>
                </a:solidFill>
                <a:latin typeface="Tw Cen MT" panose="020B0602020104020603" pitchFamily="34" charset="77"/>
              </a:defRPr>
            </a:lvl2pPr>
            <a:lvl3pPr marL="914400" indent="0" algn="r">
              <a:buNone/>
              <a:defRPr sz="1600">
                <a:solidFill>
                  <a:schemeClr val="tx2"/>
                </a:solidFill>
                <a:latin typeface="Tw Cen MT" panose="020B0602020104020603" pitchFamily="34" charset="77"/>
              </a:defRPr>
            </a:lvl3pPr>
            <a:lvl4pPr marL="1371600" indent="0" algn="r">
              <a:buNone/>
              <a:defRPr sz="1400">
                <a:solidFill>
                  <a:schemeClr val="tx2"/>
                </a:solidFill>
                <a:latin typeface="Tw Cen MT" panose="020B0602020104020603" pitchFamily="34" charset="77"/>
              </a:defRPr>
            </a:lvl4pPr>
            <a:lvl5pPr marL="1828800" indent="0" algn="r">
              <a:buNone/>
              <a:defRPr sz="1400">
                <a:solidFill>
                  <a:schemeClr val="tx2"/>
                </a:solidFill>
                <a:latin typeface="Tw Cen MT" panose="020B0602020104020603" pitchFamily="34" charset="77"/>
              </a:defRPr>
            </a:lvl5pPr>
          </a:lstStyle>
          <a:p>
            <a:pPr lvl="0"/>
            <a:r>
              <a:rPr lang="en-US" dirty="0"/>
              <a:t>Click to edit Master text styles</a:t>
            </a:r>
          </a:p>
        </p:txBody>
      </p:sp>
      <p:pic>
        <p:nvPicPr>
          <p:cNvPr id="8" name="Graphic 7" descr="Question Mark with solid fill">
            <a:extLst>
              <a:ext uri="{FF2B5EF4-FFF2-40B4-BE49-F238E27FC236}">
                <a16:creationId xmlns:a16="http://schemas.microsoft.com/office/drawing/2014/main" id="{D1F5DA94-E7B0-BA41-2EB6-089D0267F12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799614" y="3985303"/>
            <a:ext cx="1597433" cy="1597433"/>
          </a:xfrm>
          <a:prstGeom prst="rect">
            <a:avLst/>
          </a:prstGeom>
        </p:spPr>
      </p:pic>
      <p:pic>
        <p:nvPicPr>
          <p:cNvPr id="17" name="Graphic 16" descr="Thought outline">
            <a:extLst>
              <a:ext uri="{FF2B5EF4-FFF2-40B4-BE49-F238E27FC236}">
                <a16:creationId xmlns:a16="http://schemas.microsoft.com/office/drawing/2014/main" id="{3E336247-A11C-9C45-BB59-BDD6AD4B1CB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593669" y="1620574"/>
            <a:ext cx="1563188" cy="1563188"/>
          </a:xfrm>
          <a:prstGeom prst="rect">
            <a:avLst/>
          </a:prstGeom>
        </p:spPr>
      </p:pic>
    </p:spTree>
    <p:extLst>
      <p:ext uri="{BB962C8B-B14F-4D97-AF65-F5344CB8AC3E}">
        <p14:creationId xmlns:p14="http://schemas.microsoft.com/office/powerpoint/2010/main" val="22798167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6B46AC40-4848-C146-B8DE-C805F662DCA5}"/>
              </a:ext>
            </a:extLst>
          </p:cNvPr>
          <p:cNvSpPr>
            <a:spLocks noGrp="1"/>
          </p:cNvSpPr>
          <p:nvPr>
            <p:ph type="title" hasCustomPrompt="1"/>
          </p:nvPr>
        </p:nvSpPr>
        <p:spPr>
          <a:xfrm>
            <a:off x="0" y="0"/>
            <a:ext cx="12192000" cy="1188720"/>
          </a:xfrm>
        </p:spPr>
        <p:txBody>
          <a:bodyPr>
            <a:normAutofit/>
          </a:bodyPr>
          <a:lstStyle>
            <a:lvl1pPr>
              <a:defRPr sz="4000" spc="300">
                <a:solidFill>
                  <a:schemeClr val="tx2"/>
                </a:solidFill>
                <a:latin typeface="Bahnschrift" panose="020B0502040204020203" pitchFamily="34" charset="0"/>
              </a:defRPr>
            </a:lvl1pPr>
          </a:lstStyle>
          <a:p>
            <a:r>
              <a:rPr lang="en-US" dirty="0"/>
              <a:t>CLICK TO EDIT MASTER TITLE STYLE</a:t>
            </a:r>
          </a:p>
        </p:txBody>
      </p:sp>
    </p:spTree>
    <p:extLst>
      <p:ext uri="{BB962C8B-B14F-4D97-AF65-F5344CB8AC3E}">
        <p14:creationId xmlns:p14="http://schemas.microsoft.com/office/powerpoint/2010/main" val="3909666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1730829" cy="365125"/>
          </a:xfrm>
          <a:prstGeom prst="rect">
            <a:avLst/>
          </a:prstGeom>
        </p:spPr>
        <p:txBody>
          <a:bodyPr vert="horz" lIns="91440" tIns="45720" rIns="91440" bIns="45720" rtlCol="0" anchor="ctr"/>
          <a:lstStyle>
            <a:lvl1pPr algn="l">
              <a:defRPr sz="1000">
                <a:solidFill>
                  <a:schemeClr val="tx2">
                    <a:lumMod val="60000"/>
                    <a:lumOff val="40000"/>
                  </a:schemeClr>
                </a:solidFill>
                <a:latin typeface="Tw Cen MT" panose="020B0602020104020603" pitchFamily="34" charset="77"/>
              </a:defRPr>
            </a:lvl1pPr>
          </a:lstStyle>
          <a:p>
            <a:fld id="{D9BAD1CA-5F7E-489F-B9AC-F0EBC9D9712D}" type="datetime1">
              <a:rPr lang="en-US" smtClean="0"/>
              <a:t>10/26/23</a:t>
            </a:fld>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271342" y="6356350"/>
            <a:ext cx="1539658" cy="365125"/>
          </a:xfrm>
          <a:prstGeom prst="rect">
            <a:avLst/>
          </a:prstGeom>
        </p:spPr>
        <p:txBody>
          <a:bodyPr vert="horz" lIns="91440" tIns="45720" rIns="91440" bIns="45720" rtlCol="0" anchor="ctr"/>
          <a:lstStyle>
            <a:lvl1pPr algn="r">
              <a:defRPr sz="1000">
                <a:solidFill>
                  <a:schemeClr val="tx2">
                    <a:lumMod val="60000"/>
                    <a:lumOff val="40000"/>
                  </a:schemeClr>
                </a:solidFill>
                <a:latin typeface="Tw Cen MT" panose="020B0602020104020603" pitchFamily="34" charset="77"/>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9" r:id="rId3"/>
    <p:sldLayoutId id="2147483651" r:id="rId4"/>
    <p:sldLayoutId id="2147483654" r:id="rId5"/>
    <p:sldLayoutId id="2147483660" r:id="rId6"/>
    <p:sldLayoutId id="2147483661" r:id="rId7"/>
    <p:sldLayoutId id="2147483666" r:id="rId8"/>
    <p:sldLayoutId id="2147483664" r:id="rId9"/>
    <p:sldLayoutId id="2147483669" r:id="rId10"/>
    <p:sldLayoutId id="2147483667" r:id="rId11"/>
    <p:sldLayoutId id="2147483652" r:id="rId12"/>
    <p:sldLayoutId id="2147483662" r:id="rId13"/>
    <p:sldLayoutId id="2147483663" r:id="rId14"/>
    <p:sldLayoutId id="2147483665" r:id="rId15"/>
    <p:sldLayoutId id="2147483670" r:id="rId16"/>
    <p:sldLayoutId id="2147483672" r:id="rId17"/>
    <p:sldLayoutId id="2147483673" r:id="rId18"/>
    <p:sldLayoutId id="2147483674"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hyperlink" Target="https://crumplab.github.io/psyc3400/Presentations/bw_ANOVA.html" TargetMode="Externa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graph with colorful leaves&#10;&#10;Description automatically generated with medium confidence">
            <a:extLst>
              <a:ext uri="{FF2B5EF4-FFF2-40B4-BE49-F238E27FC236}">
                <a16:creationId xmlns:a16="http://schemas.microsoft.com/office/drawing/2014/main" id="{CA454743-91E3-13DE-7E47-8F8EA8EF93D7}"/>
              </a:ext>
            </a:extLst>
          </p:cNvPr>
          <p:cNvPicPr>
            <a:picLocks noGrp="1" noChangeAspect="1"/>
          </p:cNvPicPr>
          <p:nvPr>
            <p:ph type="pic" sz="quarter" idx="13"/>
          </p:nvPr>
        </p:nvPicPr>
        <p:blipFill>
          <a:blip r:embed="rId3"/>
          <a:srcRect t="9709" b="9709"/>
          <a:stretch>
            <a:fillRect/>
          </a:stretch>
        </p:blipFill>
        <p:spPr/>
      </p:pic>
      <p:sp>
        <p:nvSpPr>
          <p:cNvPr id="3" name="Title 2">
            <a:extLst>
              <a:ext uri="{FF2B5EF4-FFF2-40B4-BE49-F238E27FC236}">
                <a16:creationId xmlns:a16="http://schemas.microsoft.com/office/drawing/2014/main" id="{73DE81A4-6465-D66B-FE24-1AB4A5B1CAC2}"/>
              </a:ext>
            </a:extLst>
          </p:cNvPr>
          <p:cNvSpPr>
            <a:spLocks noGrp="1"/>
          </p:cNvSpPr>
          <p:nvPr>
            <p:ph type="ctrTitle"/>
          </p:nvPr>
        </p:nvSpPr>
        <p:spPr/>
        <p:txBody>
          <a:bodyPr/>
          <a:lstStyle/>
          <a:p>
            <a:r>
              <a:rPr lang="en-US" dirty="0"/>
              <a:t>Statistics for environmental science</a:t>
            </a:r>
          </a:p>
        </p:txBody>
      </p:sp>
      <p:sp>
        <p:nvSpPr>
          <p:cNvPr id="4" name="Subtitle 3">
            <a:extLst>
              <a:ext uri="{FF2B5EF4-FFF2-40B4-BE49-F238E27FC236}">
                <a16:creationId xmlns:a16="http://schemas.microsoft.com/office/drawing/2014/main" id="{7ED7ED82-6353-1D9E-10A3-515DA9A2F670}"/>
              </a:ext>
            </a:extLst>
          </p:cNvPr>
          <p:cNvSpPr>
            <a:spLocks noGrp="1"/>
          </p:cNvSpPr>
          <p:nvPr>
            <p:ph type="subTitle" idx="1"/>
          </p:nvPr>
        </p:nvSpPr>
        <p:spPr>
          <a:xfrm>
            <a:off x="166256" y="2551819"/>
            <a:ext cx="3702360" cy="3539265"/>
          </a:xfrm>
        </p:spPr>
        <p:txBody>
          <a:bodyPr/>
          <a:lstStyle/>
          <a:p>
            <a:r>
              <a:rPr lang="en-US" sz="2400" dirty="0"/>
              <a:t>SPEA-E538</a:t>
            </a:r>
          </a:p>
          <a:p>
            <a:r>
              <a:rPr lang="en-US" sz="2400" dirty="0"/>
              <a:t>Fall 2023</a:t>
            </a:r>
          </a:p>
          <a:p>
            <a:r>
              <a:rPr lang="en-US" sz="2400" dirty="0"/>
              <a:t>10/26/2023</a:t>
            </a:r>
          </a:p>
          <a:p>
            <a:r>
              <a:rPr lang="en-US" sz="2800" b="1" dirty="0"/>
              <a:t>Intro to ANOVA</a:t>
            </a:r>
            <a:endParaRPr lang="en-US" dirty="0"/>
          </a:p>
        </p:txBody>
      </p:sp>
      <p:sp>
        <p:nvSpPr>
          <p:cNvPr id="6" name="Slide Number Placeholder 5">
            <a:extLst>
              <a:ext uri="{FF2B5EF4-FFF2-40B4-BE49-F238E27FC236}">
                <a16:creationId xmlns:a16="http://schemas.microsoft.com/office/drawing/2014/main" id="{711028DE-789C-B3A8-ED58-068EE141DACF}"/>
              </a:ext>
            </a:extLst>
          </p:cNvPr>
          <p:cNvSpPr>
            <a:spLocks noGrp="1"/>
          </p:cNvSpPr>
          <p:nvPr>
            <p:ph type="sldNum" sz="quarter" idx="4294967295"/>
          </p:nvPr>
        </p:nvSpPr>
        <p:spPr>
          <a:xfrm>
            <a:off x="10652125" y="6356350"/>
            <a:ext cx="1539875" cy="365125"/>
          </a:xfrm>
        </p:spPr>
        <p:txBody>
          <a:bodyPr/>
          <a:lstStyle/>
          <a:p>
            <a:fld id="{294A09A9-5501-47C1-A89A-A340965A2BE2}" type="slidenum">
              <a:rPr lang="en-US" smtClean="0"/>
              <a:pPr/>
              <a:t>1</a:t>
            </a:fld>
            <a:endParaRPr lang="en-US" dirty="0"/>
          </a:p>
        </p:txBody>
      </p:sp>
    </p:spTree>
    <p:extLst>
      <p:ext uri="{BB962C8B-B14F-4D97-AF65-F5344CB8AC3E}">
        <p14:creationId xmlns:p14="http://schemas.microsoft.com/office/powerpoint/2010/main" val="179133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 summary()</a:t>
            </a:r>
          </a:p>
        </p:txBody>
      </p:sp>
      <p:sp>
        <p:nvSpPr>
          <p:cNvPr id="3" name="Content Placeholder 2"/>
          <p:cNvSpPr>
            <a:spLocks noGrp="1"/>
          </p:cNvSpPr>
          <p:nvPr>
            <p:ph idx="1"/>
          </p:nvPr>
        </p:nvSpPr>
        <p:spPr/>
        <p:txBody>
          <a:bodyPr>
            <a:normAutofit lnSpcReduction="10000"/>
          </a:bodyPr>
          <a:lstStyle/>
          <a:p>
            <a:pPr marL="0" indent="0">
              <a:buNone/>
            </a:pPr>
            <a:r>
              <a:t>The </a:t>
            </a:r>
            <a:r>
              <a:rPr>
                <a:latin typeface="Courier"/>
              </a:rPr>
              <a:t>summary()</a:t>
            </a:r>
            <a:r>
              <a:t> function provides the ANOVA table</a:t>
            </a:r>
          </a:p>
          <a:p>
            <a:pPr indent="0">
              <a:buNone/>
            </a:pPr>
            <a:r>
              <a:rPr>
                <a:latin typeface="Courier"/>
              </a:rPr>
              <a:t>aov_results </a:t>
            </a:r>
            <a:r>
              <a:rPr>
                <a:solidFill>
                  <a:srgbClr val="007020"/>
                </a:solidFill>
                <a:latin typeface="Courier"/>
              </a:rPr>
              <a:t>&lt;-</a:t>
            </a:r>
            <a:r>
              <a:rPr>
                <a:latin typeface="Courier"/>
              </a:rPr>
              <a:t> </a:t>
            </a:r>
            <a:r>
              <a:rPr>
                <a:solidFill>
                  <a:srgbClr val="06287E"/>
                </a:solidFill>
                <a:latin typeface="Courier"/>
              </a:rPr>
              <a:t>aov</a:t>
            </a:r>
            <a:r>
              <a:rPr>
                <a:latin typeface="Courier"/>
              </a:rPr>
              <a:t>(DV</a:t>
            </a:r>
            <a:r>
              <a:rPr>
                <a:solidFill>
                  <a:srgbClr val="4070A0"/>
                </a:solidFill>
                <a:latin typeface="Courier"/>
              </a:rPr>
              <a:t>~</a:t>
            </a:r>
            <a:r>
              <a:rPr>
                <a:latin typeface="Courier"/>
              </a:rPr>
              <a:t>IV,df)</a:t>
            </a:r>
            <a:br/>
            <a:r>
              <a:rPr>
                <a:solidFill>
                  <a:srgbClr val="06287E"/>
                </a:solidFill>
                <a:latin typeface="Courier"/>
              </a:rPr>
              <a:t>summary</a:t>
            </a:r>
            <a:r>
              <a:rPr>
                <a:latin typeface="Courier"/>
              </a:rPr>
              <a:t>(aov_results)</a:t>
            </a:r>
          </a:p>
          <a:p>
            <a:pPr indent="0">
              <a:buNone/>
            </a:pPr>
            <a:r>
              <a:rPr>
                <a:latin typeface="Courier"/>
              </a:rPr>
              <a:t>##             Df Sum Sq Mean Sq F value Pr(&gt;F)
## IV           2     72   36.00   0.939  0.442
## Residuals    6    230   38.33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Things we need to understand</a:t>
            </a:r>
          </a:p>
        </p:txBody>
      </p:sp>
      <p:sp>
        <p:nvSpPr>
          <p:cNvPr id="3" name="Content Placeholder 2"/>
          <p:cNvSpPr>
            <a:spLocks noGrp="1"/>
          </p:cNvSpPr>
          <p:nvPr>
            <p:ph idx="1"/>
          </p:nvPr>
        </p:nvSpPr>
        <p:spPr/>
        <p:txBody>
          <a:bodyPr/>
          <a:lstStyle/>
          <a:p>
            <a:pPr marL="457189" indent="-457189">
              <a:buAutoNum type="arabicPeriod"/>
            </a:pPr>
            <a:r>
              <a:t>The logic of the ANOVA</a:t>
            </a:r>
          </a:p>
          <a:p>
            <a:pPr marL="457189" indent="-457189">
              <a:buAutoNum type="arabicPeriod"/>
            </a:pPr>
            <a:r>
              <a:t>What each part of the ANOVA table tells us</a:t>
            </a:r>
          </a:p>
          <a:p>
            <a:pPr marL="0" indent="0">
              <a:buNone/>
            </a:pPr>
            <a:r>
              <a:t>Let’s start by looking at the example for the next lab on ANOVA.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ANOVA lab example</a:t>
            </a:r>
          </a:p>
        </p:txBody>
      </p:sp>
      <p:pic>
        <p:nvPicPr>
          <p:cNvPr id="3" name="Picture 1" descr="figs/anova1/lab1.png"/>
          <p:cNvPicPr>
            <a:picLocks noGrp="1" noChangeAspect="1"/>
          </p:cNvPicPr>
          <p:nvPr/>
        </p:nvPicPr>
        <p:blipFill>
          <a:blip r:embed="rId2"/>
          <a:stretch>
            <a:fillRect/>
          </a:stretch>
        </p:blipFill>
        <p:spPr bwMode="auto">
          <a:xfrm>
            <a:off x="1540933" y="1591733"/>
            <a:ext cx="9093200" cy="4521200"/>
          </a:xfrm>
          <a:prstGeom prst="rect">
            <a:avLst/>
          </a:prstGeom>
          <a:noFill/>
          <a:ln w="9525">
            <a:noFill/>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lab2.png"/>
          <p:cNvPicPr>
            <a:picLocks noGrp="1" noChangeAspect="1"/>
          </p:cNvPicPr>
          <p:nvPr/>
        </p:nvPicPr>
        <p:blipFill>
          <a:blip r:embed="rId2"/>
          <a:stretch>
            <a:fillRect/>
          </a:stretch>
        </p:blipFill>
        <p:spPr bwMode="auto">
          <a:xfrm>
            <a:off x="5012267" y="270933"/>
            <a:ext cx="6316133" cy="5842000"/>
          </a:xfrm>
          <a:prstGeom prst="rect">
            <a:avLst/>
          </a:prstGeom>
          <a:noFill/>
          <a:ln w="9525">
            <a:noFill/>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Results</a:t>
            </a:r>
          </a:p>
        </p:txBody>
      </p:sp>
      <p:pic>
        <p:nvPicPr>
          <p:cNvPr id="3" name="Picture 1" descr="figs/anova1/lab3.png"/>
          <p:cNvPicPr>
            <a:picLocks noGrp="1" noChangeAspect="1"/>
          </p:cNvPicPr>
          <p:nvPr/>
        </p:nvPicPr>
        <p:blipFill>
          <a:blip r:embed="rId2"/>
          <a:stretch>
            <a:fillRect/>
          </a:stretch>
        </p:blipFill>
        <p:spPr bwMode="auto">
          <a:xfrm>
            <a:off x="4334934" y="1591733"/>
            <a:ext cx="3522133" cy="4521200"/>
          </a:xfrm>
          <a:prstGeom prst="rect">
            <a:avLst/>
          </a:prstGeom>
          <a:noFill/>
          <a:ln w="9525">
            <a:noFill/>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Write-up</a:t>
            </a:r>
          </a:p>
        </p:txBody>
      </p:sp>
      <p:pic>
        <p:nvPicPr>
          <p:cNvPr id="3" name="Picture 1" descr="figs/anova1/lab4.png"/>
          <p:cNvPicPr>
            <a:picLocks noGrp="1" noChangeAspect="1"/>
          </p:cNvPicPr>
          <p:nvPr/>
        </p:nvPicPr>
        <p:blipFill>
          <a:blip r:embed="rId2"/>
          <a:stretch>
            <a:fillRect/>
          </a:stretch>
        </p:blipFill>
        <p:spPr bwMode="auto">
          <a:xfrm>
            <a:off x="609600" y="2658534"/>
            <a:ext cx="10972800" cy="2404533"/>
          </a:xfrm>
          <a:prstGeom prst="rect">
            <a:avLst/>
          </a:prstGeom>
          <a:noFill/>
          <a:ln w="9525">
            <a:noFill/>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Things we need to understand</a:t>
            </a:r>
          </a:p>
        </p:txBody>
      </p:sp>
      <p:sp>
        <p:nvSpPr>
          <p:cNvPr id="3" name="Content Placeholder 2"/>
          <p:cNvSpPr>
            <a:spLocks noGrp="1"/>
          </p:cNvSpPr>
          <p:nvPr>
            <p:ph idx="1"/>
          </p:nvPr>
        </p:nvSpPr>
        <p:spPr/>
        <p:txBody>
          <a:bodyPr/>
          <a:lstStyle/>
          <a:p>
            <a:pPr marL="457189" indent="-457189">
              <a:buAutoNum type="arabicPeriod"/>
            </a:pPr>
            <a:r>
              <a:t>The logic of the ANOVA</a:t>
            </a:r>
          </a:p>
          <a:p>
            <a:pPr marL="457189" indent="-457189">
              <a:buAutoNum type="arabicPeriod"/>
            </a:pPr>
            <a:r>
              <a:t>What each part of the ANOVA table tells us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ANOVA is an omnibus test</a:t>
            </a:r>
          </a:p>
        </p:txBody>
      </p:sp>
      <p:sp>
        <p:nvSpPr>
          <p:cNvPr id="3" name="Content Placeholder 2"/>
          <p:cNvSpPr>
            <a:spLocks noGrp="1"/>
          </p:cNvSpPr>
          <p:nvPr>
            <p:ph idx="1"/>
          </p:nvPr>
        </p:nvSpPr>
        <p:spPr/>
        <p:txBody>
          <a:bodyPr/>
          <a:lstStyle/>
          <a:p>
            <a:pPr lvl="0"/>
            <a:r>
              <a:t>Omnibus definition: comprising many items</a:t>
            </a:r>
          </a:p>
          <a:p>
            <a:pPr lvl="0"/>
            <a:r>
              <a:t>ANOVAs can test for differences among many means (2 or more)</a:t>
            </a:r>
          </a:p>
          <a:p>
            <a:pPr lvl="0"/>
            <a:r>
              <a:t>Test question: Are there any differences among the means?</a:t>
            </a:r>
          </a:p>
          <a:p>
            <a:pPr lvl="0"/>
            <a:r>
              <a:t>If the answer is yes, then we still do not know which specific means are different from one another.</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F-value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85000" lnSpcReduction="20000"/>
              </a:bodyPr>
              <a:lstStyle/>
              <a:p>
                <a:pPr marL="0" indent="0">
                  <a:buNone/>
                </a:pPr>
                <a:r>
                  <a:t>F is a ratio between two variances</a:t>
                </a:r>
              </a:p>
              <a:p>
                <a:pPr indent="0">
                  <a:buNone/>
                </a:pPr>
                <a:r>
                  <a:rPr>
                    <a:latin typeface="Courier"/>
                  </a:rPr>
                  <a:t>##             Df Sum Sq Mean Sq F value Pr(&gt;F)
## IV           2     72   36.00   0.939  0.442
## Residuals    6    230   38.33</a:t>
                </a:r>
              </a:p>
              <a:p>
                <a:pPr marL="0" indent="0">
                  <a:buNone/>
                </a:pPr>
                <a14:m>
                  <m:oMath xmlns:m="http://schemas.openxmlformats.org/officeDocument/2006/math">
                    <m:r>
                      <a:rPr>
                        <a:latin typeface="Cambria Math" panose="02040503050406030204" pitchFamily="18" charset="0"/>
                      </a:rPr>
                      <m:t>𝐹</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m:rPr>
                                <m:nor/>
                              </m:rPr>
                              <a:rPr/>
                              <m:t>MSE</m:t>
                            </m:r>
                          </m:e>
                          <m:sub>
                            <m:r>
                              <m:rPr>
                                <m:nor/>
                              </m:rPr>
                              <a:rPr/>
                              <m:t>Effect</m:t>
                            </m:r>
                          </m:sub>
                        </m:sSub>
                      </m:num>
                      <m:den>
                        <m:sSub>
                          <m:sSubPr>
                            <m:ctrlPr>
                              <a:rPr i="1">
                                <a:latin typeface="Cambria Math" panose="02040503050406030204" pitchFamily="18" charset="0"/>
                              </a:rPr>
                            </m:ctrlPr>
                          </m:sSubPr>
                          <m:e>
                            <m:r>
                              <m:rPr>
                                <m:nor/>
                              </m:rPr>
                              <a:rPr/>
                              <m:t>MSE</m:t>
                            </m:r>
                          </m:e>
                          <m:sub>
                            <m:r>
                              <m:rPr>
                                <m:nor/>
                              </m:rPr>
                              <a:rPr/>
                              <m:t>Error</m:t>
                            </m:r>
                          </m:sub>
                        </m:sSub>
                      </m:den>
                    </m:f>
                  </m:oMath>
                </a14:m>
                <a:r>
                  <a:t> </a:t>
                </a:r>
                <a14:m>
                  <m:oMath xmlns:m="http://schemas.openxmlformats.org/officeDocument/2006/math">
                    <m:r>
                      <a:rPr>
                        <a:latin typeface="Cambria Math" panose="02040503050406030204" pitchFamily="18" charset="0"/>
                      </a:rPr>
                      <m:t>𝐹</m:t>
                    </m:r>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m:rPr>
                                <m:nor/>
                              </m:rPr>
                              <a:rPr/>
                              <m:t>Mean</m:t>
                            </m:r>
                            <m:r>
                              <m:rPr>
                                <m:nor/>
                              </m:rPr>
                              <a:rPr/>
                              <m:t> </m:t>
                            </m:r>
                            <m:r>
                              <m:rPr>
                                <m:nor/>
                              </m:rPr>
                              <a:rPr/>
                              <m:t>Squared</m:t>
                            </m:r>
                            <m:r>
                              <m:rPr>
                                <m:nor/>
                              </m:rPr>
                              <a:rPr/>
                              <m:t> </m:t>
                            </m:r>
                            <m:r>
                              <m:rPr>
                                <m:nor/>
                              </m:rPr>
                              <a:rPr/>
                              <m:t>Error</m:t>
                            </m:r>
                          </m:e>
                          <m:sub>
                            <m:r>
                              <m:rPr>
                                <m:nor/>
                              </m:rPr>
                              <a:rPr/>
                              <m:t>IV</m:t>
                            </m:r>
                          </m:sub>
                        </m:sSub>
                      </m:num>
                      <m:den>
                        <m:sSub>
                          <m:sSubPr>
                            <m:ctrlPr>
                              <a:rPr i="1">
                                <a:latin typeface="Cambria Math" panose="02040503050406030204" pitchFamily="18" charset="0"/>
                              </a:rPr>
                            </m:ctrlPr>
                          </m:sSubPr>
                          <m:e>
                            <m:r>
                              <m:rPr>
                                <m:nor/>
                              </m:rPr>
                              <a:rPr/>
                              <m:t>Mean</m:t>
                            </m:r>
                            <m:r>
                              <m:rPr>
                                <m:nor/>
                              </m:rPr>
                              <a:rPr/>
                              <m:t> </m:t>
                            </m:r>
                            <m:r>
                              <m:rPr>
                                <m:nor/>
                              </m:rPr>
                              <a:rPr/>
                              <m:t>Squared</m:t>
                            </m:r>
                            <m:r>
                              <m:rPr>
                                <m:nor/>
                              </m:rPr>
                              <a:rPr/>
                              <m:t> </m:t>
                            </m:r>
                            <m:r>
                              <m:rPr>
                                <m:nor/>
                              </m:rPr>
                              <a:rPr/>
                              <m:t>Error</m:t>
                            </m:r>
                          </m:e>
                          <m:sub>
                            <m:r>
                              <m:rPr>
                                <m:nor/>
                              </m:rPr>
                              <a:rPr/>
                              <m:t>Residuals</m:t>
                            </m:r>
                          </m:sub>
                        </m:sSub>
                      </m:den>
                    </m:f>
                  </m:oMath>
                </a14:m>
                <a:endParaRPr/>
              </a:p>
              <a:p>
                <a:pPr indent="0">
                  <a:buNone/>
                </a:pPr>
                <a:r>
                  <a:rPr>
                    <a:solidFill>
                      <a:srgbClr val="40A070"/>
                    </a:solidFill>
                    <a:latin typeface="Courier"/>
                  </a:rPr>
                  <a:t>36</a:t>
                </a:r>
                <a:r>
                  <a:rPr>
                    <a:solidFill>
                      <a:srgbClr val="4070A0"/>
                    </a:solidFill>
                    <a:latin typeface="Courier"/>
                  </a:rPr>
                  <a:t>/</a:t>
                </a:r>
                <a:r>
                  <a:rPr>
                    <a:solidFill>
                      <a:srgbClr val="40A070"/>
                    </a:solidFill>
                    <a:latin typeface="Courier"/>
                  </a:rPr>
                  <a:t>38.33</a:t>
                </a:r>
              </a:p>
              <a:p>
                <a:pPr indent="0">
                  <a:buNone/>
                </a:pPr>
                <a:r>
                  <a:rPr>
                    <a:latin typeface="Courier"/>
                  </a:rPr>
                  <a:t>## [1] 0.9392121</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2" t="-4360" b="-1163"/>
                </a:stretch>
              </a:blipFill>
            </p:spPr>
            <p:txBody>
              <a:bodyPr/>
              <a:lstStyle/>
              <a:p>
                <a:r>
                  <a:rPr lang="en-US">
                    <a:noFill/>
                  </a:rPr>
                  <a:t> </a:t>
                </a:r>
              </a:p>
            </p:txBody>
          </p:sp>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MSE: Mean squared Error (effect)</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t>MSE (Mean Squared Error) is the SS (sums of sqaures) divided by the degrees of freedom</a:t>
                </a:r>
              </a:p>
              <a:p>
                <a:pPr indent="0">
                  <a:buNone/>
                </a:pPr>
                <a:r>
                  <a:rPr>
                    <a:latin typeface="Courier"/>
                  </a:rPr>
                  <a:t>##             Df Sum Sq Mean Sq F value Pr(&gt;F)
## IV           2     72   36.00   0.939  0.442
## Residuals    6    230   38.33</a:t>
                </a:r>
              </a:p>
              <a:p>
                <a:pPr marL="0" indent="0">
                  <a:buNone/>
                </a:pPr>
                <a14:m>
                  <m:oMath xmlns:m="http://schemas.openxmlformats.org/officeDocument/2006/math">
                    <m:sSub>
                      <m:sSubPr>
                        <m:ctrlPr>
                          <a:rPr i="1">
                            <a:latin typeface="Cambria Math" panose="02040503050406030204" pitchFamily="18" charset="0"/>
                          </a:rPr>
                        </m:ctrlPr>
                      </m:sSubPr>
                      <m:e>
                        <m:r>
                          <m:rPr>
                            <m:nor/>
                          </m:rPr>
                          <a:rPr/>
                          <m:t>MSE</m:t>
                        </m:r>
                      </m:e>
                      <m:sub>
                        <m:r>
                          <m:rPr>
                            <m:nor/>
                          </m:rPr>
                          <a:rPr/>
                          <m:t>Effect</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m:rPr>
                                <m:nor/>
                              </m:rPr>
                              <a:rPr/>
                              <m:t>SS</m:t>
                            </m:r>
                          </m:e>
                          <m:sub>
                            <m:r>
                              <m:rPr>
                                <m:nor/>
                              </m:rPr>
                              <a:rPr/>
                              <m:t>Effect</m:t>
                            </m:r>
                          </m:sub>
                        </m:sSub>
                      </m:num>
                      <m:den>
                        <m:sSub>
                          <m:sSubPr>
                            <m:ctrlPr>
                              <a:rPr i="1">
                                <a:latin typeface="Cambria Math" panose="02040503050406030204" pitchFamily="18" charset="0"/>
                              </a:rPr>
                            </m:ctrlPr>
                          </m:sSubPr>
                          <m:e>
                            <m:r>
                              <m:rPr>
                                <m:nor/>
                              </m:rPr>
                              <a:rPr/>
                              <m:t>df</m:t>
                            </m:r>
                          </m:e>
                          <m:sub>
                            <m:r>
                              <m:rPr>
                                <m:nor/>
                              </m:rPr>
                              <a:rPr/>
                              <m:t>Effect</m:t>
                            </m:r>
                          </m:sub>
                        </m:sSub>
                      </m:den>
                    </m:f>
                  </m:oMath>
                </a14:m>
                <a:r>
                  <a:t> </a:t>
                </a:r>
                <a14:m>
                  <m:oMath xmlns:m="http://schemas.openxmlformats.org/officeDocument/2006/math">
                    <m:sSub>
                      <m:sSubPr>
                        <m:ctrlPr>
                          <a:rPr i="1">
                            <a:latin typeface="Cambria Math" panose="02040503050406030204" pitchFamily="18" charset="0"/>
                          </a:rPr>
                        </m:ctrlPr>
                      </m:sSubPr>
                      <m:e>
                        <m:r>
                          <m:rPr>
                            <m:nor/>
                          </m:rPr>
                          <a:rPr/>
                          <m:t>MSE</m:t>
                        </m:r>
                      </m:e>
                      <m:sub>
                        <m:r>
                          <m:rPr>
                            <m:nor/>
                          </m:rPr>
                          <a:rPr/>
                          <m:t>IV</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m:rPr>
                                <m:nor/>
                              </m:rPr>
                              <a:rPr/>
                              <m:t>SS</m:t>
                            </m:r>
                          </m:e>
                          <m:sub>
                            <m:r>
                              <m:rPr>
                                <m:nor/>
                              </m:rPr>
                              <a:rPr/>
                              <m:t>IV</m:t>
                            </m:r>
                          </m:sub>
                        </m:sSub>
                      </m:num>
                      <m:den>
                        <m:sSub>
                          <m:sSubPr>
                            <m:ctrlPr>
                              <a:rPr i="1">
                                <a:latin typeface="Cambria Math" panose="02040503050406030204" pitchFamily="18" charset="0"/>
                              </a:rPr>
                            </m:ctrlPr>
                          </m:sSubPr>
                          <m:e>
                            <m:r>
                              <m:rPr>
                                <m:nor/>
                              </m:rPr>
                              <a:rPr/>
                              <m:t>df</m:t>
                            </m:r>
                          </m:e>
                          <m:sub>
                            <m:r>
                              <m:rPr>
                                <m:nor/>
                              </m:rPr>
                              <a:rPr/>
                              <m:t>IV</m:t>
                            </m:r>
                          </m:sub>
                        </m:sSub>
                      </m:den>
                    </m:f>
                  </m:oMath>
                </a14:m>
                <a:endParaRPr/>
              </a:p>
              <a:p>
                <a:pPr indent="0">
                  <a:buNone/>
                </a:pPr>
                <a:r>
                  <a:rPr>
                    <a:solidFill>
                      <a:srgbClr val="40A070"/>
                    </a:solidFill>
                    <a:latin typeface="Courier"/>
                  </a:rPr>
                  <a:t>72</a:t>
                </a:r>
                <a:r>
                  <a:rPr>
                    <a:solidFill>
                      <a:srgbClr val="4070A0"/>
                    </a:solidFill>
                    <a:latin typeface="Courier"/>
                  </a:rPr>
                  <a:t>/</a:t>
                </a:r>
                <a:r>
                  <a:rPr>
                    <a:solidFill>
                      <a:srgbClr val="40A070"/>
                    </a:solidFill>
                    <a:latin typeface="Courier"/>
                  </a:rPr>
                  <a:t>2</a:t>
                </a:r>
              </a:p>
              <a:p>
                <a:pPr indent="0">
                  <a:buNone/>
                </a:pPr>
                <a:r>
                  <a:rPr>
                    <a:latin typeface="Courier"/>
                  </a:rPr>
                  <a:t>## [1] 36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0" t="-3779"/>
                </a:stretch>
              </a:blipFill>
            </p:spPr>
            <p:txBody>
              <a:bodyPr/>
              <a:lstStyle/>
              <a:p>
                <a:r>
                  <a:rPr lang="en-US">
                    <a:noFill/>
                  </a:rPr>
                  <a:t> </a:t>
                </a:r>
              </a:p>
            </p:txBody>
          </p:sp>
        </mc:Fallback>
      </mc:AlternateContent>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FF6F895-1D07-5356-C1BA-2AFE15CD673E}"/>
              </a:ext>
            </a:extLst>
          </p:cNvPr>
          <p:cNvSpPr>
            <a:spLocks noGrp="1"/>
          </p:cNvSpPr>
          <p:nvPr>
            <p:ph type="ctrTitle"/>
          </p:nvPr>
        </p:nvSpPr>
        <p:spPr>
          <a:xfrm>
            <a:off x="22231" y="1"/>
            <a:ext cx="8162764" cy="1092820"/>
          </a:xfrm>
        </p:spPr>
        <p:txBody>
          <a:bodyPr wrap="square" anchor="ctr">
            <a:normAutofit/>
          </a:bodyPr>
          <a:lstStyle/>
          <a:p>
            <a:r>
              <a:rPr lang="en-US" dirty="0"/>
              <a:t>Today’s agenda</a:t>
            </a:r>
          </a:p>
        </p:txBody>
      </p:sp>
      <p:sp>
        <p:nvSpPr>
          <p:cNvPr id="4" name="Subtitle 3">
            <a:extLst>
              <a:ext uri="{FF2B5EF4-FFF2-40B4-BE49-F238E27FC236}">
                <a16:creationId xmlns:a16="http://schemas.microsoft.com/office/drawing/2014/main" id="{5BFA0E0A-D5A1-3AD0-0E90-48CF548BE082}"/>
              </a:ext>
            </a:extLst>
          </p:cNvPr>
          <p:cNvSpPr>
            <a:spLocks noGrp="1"/>
          </p:cNvSpPr>
          <p:nvPr>
            <p:ph type="subTitle" idx="1"/>
          </p:nvPr>
        </p:nvSpPr>
        <p:spPr>
          <a:xfrm>
            <a:off x="220092" y="1659367"/>
            <a:ext cx="5875908" cy="3539265"/>
          </a:xfrm>
        </p:spPr>
        <p:txBody>
          <a:bodyPr>
            <a:normAutofit/>
          </a:bodyPr>
          <a:lstStyle/>
          <a:p>
            <a:pPr marL="457200" indent="-457200">
              <a:buFont typeface="Arial" panose="020B0604020202020204" pitchFamily="34" charset="0"/>
              <a:buChar char="•"/>
            </a:pPr>
            <a:r>
              <a:rPr lang="en-US" sz="3000" dirty="0"/>
              <a:t>ANOVA Concepts</a:t>
            </a:r>
          </a:p>
          <a:p>
            <a:pPr marL="457200" indent="-457200">
              <a:buFont typeface="Arial" panose="020B0604020202020204" pitchFamily="34" charset="0"/>
              <a:buChar char="•"/>
            </a:pPr>
            <a:r>
              <a:rPr lang="en-US" sz="3000" dirty="0"/>
              <a:t>One-factor between-subjects example</a:t>
            </a:r>
          </a:p>
          <a:p>
            <a:pPr marL="0" indent="0">
              <a:buNone/>
            </a:pPr>
            <a:endParaRPr lang="en-US" sz="3000" dirty="0"/>
          </a:p>
        </p:txBody>
      </p:sp>
      <p:sp>
        <p:nvSpPr>
          <p:cNvPr id="6" name="Slide Number Placeholder 5">
            <a:extLst>
              <a:ext uri="{FF2B5EF4-FFF2-40B4-BE49-F238E27FC236}">
                <a16:creationId xmlns:a16="http://schemas.microsoft.com/office/drawing/2014/main" id="{28FA67D2-6706-64BE-E88C-FE65AB7D0AF8}"/>
              </a:ext>
            </a:extLst>
          </p:cNvPr>
          <p:cNvSpPr>
            <a:spLocks noGrp="1"/>
          </p:cNvSpPr>
          <p:nvPr>
            <p:ph type="sldNum" sz="quarter" idx="4294967295"/>
          </p:nvPr>
        </p:nvSpPr>
        <p:spPr>
          <a:xfrm>
            <a:off x="10652125" y="6356350"/>
            <a:ext cx="1539875" cy="365125"/>
          </a:xfrm>
        </p:spPr>
        <p:txBody>
          <a:bodyPr anchor="ctr">
            <a:normAutofit/>
          </a:bodyPr>
          <a:lstStyle/>
          <a:p>
            <a:pPr>
              <a:spcAft>
                <a:spcPts val="600"/>
              </a:spcAft>
            </a:pPr>
            <a:fld id="{294A09A9-5501-47C1-A89A-A340965A2BE2}" type="slidenum">
              <a:rPr lang="en-US" smtClean="0"/>
              <a:pPr>
                <a:spcAft>
                  <a:spcPts val="600"/>
                </a:spcAft>
              </a:pPr>
              <a:t>2</a:t>
            </a:fld>
            <a:endParaRPr lang="en-US"/>
          </a:p>
        </p:txBody>
      </p:sp>
      <p:pic>
        <p:nvPicPr>
          <p:cNvPr id="8" name="Picture 7" descr="Underwater view of blue surface of water">
            <a:extLst>
              <a:ext uri="{FF2B5EF4-FFF2-40B4-BE49-F238E27FC236}">
                <a16:creationId xmlns:a16="http://schemas.microsoft.com/office/drawing/2014/main" id="{9ABC8E21-0173-D369-E2C8-85C0381AD129}"/>
              </a:ext>
            </a:extLst>
          </p:cNvPr>
          <p:cNvPicPr>
            <a:picLocks noChangeAspect="1"/>
          </p:cNvPicPr>
          <p:nvPr/>
        </p:nvPicPr>
        <p:blipFill>
          <a:blip r:embed="rId3"/>
          <a:srcRect l="22173" r="22173"/>
          <a:stretch/>
        </p:blipFill>
        <p:spPr>
          <a:xfrm>
            <a:off x="6461342" y="10"/>
            <a:ext cx="5730658" cy="6857990"/>
          </a:xfrm>
          <a:custGeom>
            <a:avLst/>
            <a:gdLst>
              <a:gd name="connsiteX0" fmla="*/ 1688746 w 5730658"/>
              <a:gd name="connsiteY0" fmla="*/ 0 h 6858000"/>
              <a:gd name="connsiteX1" fmla="*/ 5730658 w 5730658"/>
              <a:gd name="connsiteY1" fmla="*/ 0 h 6858000"/>
              <a:gd name="connsiteX2" fmla="*/ 5730658 w 5730658"/>
              <a:gd name="connsiteY2" fmla="*/ 6858000 h 6858000"/>
              <a:gd name="connsiteX3" fmla="*/ 31751 w 5730658"/>
              <a:gd name="connsiteY3" fmla="*/ 6858000 h 6858000"/>
              <a:gd name="connsiteX4" fmla="*/ 31751 w 5730658"/>
              <a:gd name="connsiteY4" fmla="*/ 6857688 h 6858000"/>
              <a:gd name="connsiteX5" fmla="*/ 0 w 5730658"/>
              <a:gd name="connsiteY5" fmla="*/ 6857932 h 6858000"/>
              <a:gd name="connsiteX6" fmla="*/ 31751 w 5730658"/>
              <a:gd name="connsiteY6" fmla="*/ 6729501 h 6858000"/>
              <a:gd name="connsiteX7" fmla="*/ 31751 w 5730658"/>
              <a:gd name="connsiteY7" fmla="*/ 6681788 h 6858000"/>
              <a:gd name="connsiteX8" fmla="*/ 43547 w 5730658"/>
              <a:gd name="connsiteY8" fmla="*/ 6681788 h 6858000"/>
              <a:gd name="connsiteX9" fmla="*/ 1688746 w 5730658"/>
              <a:gd name="connsiteY9" fmla="*/ 2705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0658" h="6858000">
                <a:moveTo>
                  <a:pt x="1688746" y="0"/>
                </a:moveTo>
                <a:lnTo>
                  <a:pt x="5730658" y="0"/>
                </a:lnTo>
                <a:lnTo>
                  <a:pt x="5730658" y="6858000"/>
                </a:lnTo>
                <a:lnTo>
                  <a:pt x="31751" y="6858000"/>
                </a:lnTo>
                <a:lnTo>
                  <a:pt x="31751" y="6857688"/>
                </a:lnTo>
                <a:lnTo>
                  <a:pt x="0" y="6857932"/>
                </a:lnTo>
                <a:lnTo>
                  <a:pt x="31751" y="6729501"/>
                </a:lnTo>
                <a:lnTo>
                  <a:pt x="31751" y="6681788"/>
                </a:lnTo>
                <a:lnTo>
                  <a:pt x="43547" y="6681788"/>
                </a:lnTo>
                <a:lnTo>
                  <a:pt x="1688746" y="27053"/>
                </a:lnTo>
                <a:close/>
              </a:path>
            </a:pathLst>
          </a:custGeom>
          <a:noFill/>
        </p:spPr>
      </p:pic>
    </p:spTree>
    <p:extLst>
      <p:ext uri="{BB962C8B-B14F-4D97-AF65-F5344CB8AC3E}">
        <p14:creationId xmlns:p14="http://schemas.microsoft.com/office/powerpoint/2010/main" val="3709483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MSE: Mean squared Error (error)</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r>
                  <a:t>MSE (Mean Squared Error) is the SS (sums of sqaures) divided by the degrees of freedom</a:t>
                </a:r>
              </a:p>
              <a:p>
                <a:pPr indent="0">
                  <a:buNone/>
                </a:pPr>
                <a:r>
                  <a:rPr>
                    <a:latin typeface="Courier"/>
                  </a:rPr>
                  <a:t>##             Df Sum Sq Mean Sq F value Pr(&gt;F)
## IV           2     72   36.00   0.939  0.442
## Residuals    6    230   38.33</a:t>
                </a:r>
              </a:p>
              <a:p>
                <a:pPr marL="0" indent="0">
                  <a:buNone/>
                </a:pPr>
                <a14:m>
                  <m:oMath xmlns:m="http://schemas.openxmlformats.org/officeDocument/2006/math">
                    <m:sSub>
                      <m:sSubPr>
                        <m:ctrlPr>
                          <a:rPr i="1">
                            <a:latin typeface="Cambria Math" panose="02040503050406030204" pitchFamily="18" charset="0"/>
                          </a:rPr>
                        </m:ctrlPr>
                      </m:sSubPr>
                      <m:e>
                        <m:r>
                          <m:rPr>
                            <m:nor/>
                          </m:rPr>
                          <a:rPr/>
                          <m:t>MSE</m:t>
                        </m:r>
                      </m:e>
                      <m:sub>
                        <m:r>
                          <m:rPr>
                            <m:nor/>
                          </m:rPr>
                          <a:rPr/>
                          <m:t>Error</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m:rPr>
                                <m:nor/>
                              </m:rPr>
                              <a:rPr/>
                              <m:t>SS</m:t>
                            </m:r>
                          </m:e>
                          <m:sub>
                            <m:r>
                              <m:rPr>
                                <m:nor/>
                              </m:rPr>
                              <a:rPr/>
                              <m:t>Error</m:t>
                            </m:r>
                          </m:sub>
                        </m:sSub>
                      </m:num>
                      <m:den>
                        <m:sSub>
                          <m:sSubPr>
                            <m:ctrlPr>
                              <a:rPr i="1">
                                <a:latin typeface="Cambria Math" panose="02040503050406030204" pitchFamily="18" charset="0"/>
                              </a:rPr>
                            </m:ctrlPr>
                          </m:sSubPr>
                          <m:e>
                            <m:r>
                              <m:rPr>
                                <m:nor/>
                              </m:rPr>
                              <a:rPr/>
                              <m:t>df</m:t>
                            </m:r>
                          </m:e>
                          <m:sub>
                            <m:r>
                              <m:rPr>
                                <m:nor/>
                              </m:rPr>
                              <a:rPr/>
                              <m:t>Error</m:t>
                            </m:r>
                          </m:sub>
                        </m:sSub>
                      </m:den>
                    </m:f>
                  </m:oMath>
                </a14:m>
                <a:r>
                  <a:t> </a:t>
                </a:r>
                <a14:m>
                  <m:oMath xmlns:m="http://schemas.openxmlformats.org/officeDocument/2006/math">
                    <m:sSub>
                      <m:sSubPr>
                        <m:ctrlPr>
                          <a:rPr i="1">
                            <a:latin typeface="Cambria Math" panose="02040503050406030204" pitchFamily="18" charset="0"/>
                          </a:rPr>
                        </m:ctrlPr>
                      </m:sSubPr>
                      <m:e>
                        <m:r>
                          <m:rPr>
                            <m:nor/>
                          </m:rPr>
                          <a:rPr/>
                          <m:t>MSE</m:t>
                        </m:r>
                      </m:e>
                      <m:sub>
                        <m:r>
                          <m:rPr>
                            <m:nor/>
                          </m:rPr>
                          <a:rPr/>
                          <m:t>Residuals</m:t>
                        </m:r>
                      </m:sub>
                    </m:sSub>
                    <m:r>
                      <a:rPr>
                        <a:latin typeface="Cambria Math" panose="02040503050406030204" pitchFamily="18" charset="0"/>
                      </a:rPr>
                      <m:t>=</m:t>
                    </m:r>
                    <m:f>
                      <m:fPr>
                        <m:ctrlPr>
                          <a:rPr i="1">
                            <a:latin typeface="Cambria Math" panose="02040503050406030204" pitchFamily="18" charset="0"/>
                          </a:rPr>
                        </m:ctrlPr>
                      </m:fPr>
                      <m:num>
                        <m:sSub>
                          <m:sSubPr>
                            <m:ctrlPr>
                              <a:rPr i="1">
                                <a:latin typeface="Cambria Math" panose="02040503050406030204" pitchFamily="18" charset="0"/>
                              </a:rPr>
                            </m:ctrlPr>
                          </m:sSubPr>
                          <m:e>
                            <m:r>
                              <m:rPr>
                                <m:nor/>
                              </m:rPr>
                              <a:rPr/>
                              <m:t>SS</m:t>
                            </m:r>
                          </m:e>
                          <m:sub>
                            <m:r>
                              <m:rPr>
                                <m:nor/>
                              </m:rPr>
                              <a:rPr/>
                              <m:t>Residuals</m:t>
                            </m:r>
                          </m:sub>
                        </m:sSub>
                      </m:num>
                      <m:den>
                        <m:sSub>
                          <m:sSubPr>
                            <m:ctrlPr>
                              <a:rPr i="1">
                                <a:latin typeface="Cambria Math" panose="02040503050406030204" pitchFamily="18" charset="0"/>
                              </a:rPr>
                            </m:ctrlPr>
                          </m:sSubPr>
                          <m:e>
                            <m:r>
                              <m:rPr>
                                <m:nor/>
                              </m:rPr>
                              <a:rPr/>
                              <m:t>df</m:t>
                            </m:r>
                          </m:e>
                          <m:sub>
                            <m:r>
                              <m:rPr>
                                <m:nor/>
                              </m:rPr>
                              <a:rPr/>
                              <m:t>Residuals</m:t>
                            </m:r>
                          </m:sub>
                        </m:sSub>
                      </m:den>
                    </m:f>
                  </m:oMath>
                </a14:m>
                <a:endParaRPr/>
              </a:p>
              <a:p>
                <a:pPr indent="0">
                  <a:buNone/>
                </a:pPr>
                <a:r>
                  <a:rPr>
                    <a:solidFill>
                      <a:srgbClr val="40A070"/>
                    </a:solidFill>
                    <a:latin typeface="Courier"/>
                  </a:rPr>
                  <a:t>6</a:t>
                </a:r>
                <a:r>
                  <a:rPr>
                    <a:solidFill>
                      <a:srgbClr val="4070A0"/>
                    </a:solidFill>
                    <a:latin typeface="Courier"/>
                  </a:rPr>
                  <a:t>/</a:t>
                </a:r>
                <a:r>
                  <a:rPr>
                    <a:solidFill>
                      <a:srgbClr val="40A070"/>
                    </a:solidFill>
                    <a:latin typeface="Courier"/>
                  </a:rPr>
                  <a:t>230</a:t>
                </a:r>
              </a:p>
              <a:p>
                <a:pPr indent="0">
                  <a:buNone/>
                </a:pPr>
                <a:r>
                  <a:rPr>
                    <a:latin typeface="Courier"/>
                  </a:rPr>
                  <a:t>## [1] 0.02608696</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110" t="-3779"/>
                </a:stretch>
              </a:blipFill>
            </p:spPr>
            <p:txBody>
              <a:bodyPr/>
              <a:lstStyle/>
              <a:p>
                <a:r>
                  <a:rPr 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ANOVA reference table</a:t>
            </a:r>
          </a:p>
        </p:txBody>
      </p:sp>
      <p:pic>
        <p:nvPicPr>
          <p:cNvPr id="3" name="Picture 1" descr="figs/anova1/aov_formula.png"/>
          <p:cNvPicPr>
            <a:picLocks noGrp="1" noChangeAspect="1"/>
          </p:cNvPicPr>
          <p:nvPr/>
        </p:nvPicPr>
        <p:blipFill>
          <a:blip r:embed="rId2"/>
          <a:stretch>
            <a:fillRect/>
          </a:stretch>
        </p:blipFill>
        <p:spPr bwMode="auto">
          <a:xfrm>
            <a:off x="1439333" y="1591733"/>
            <a:ext cx="9296400" cy="4521200"/>
          </a:xfrm>
          <a:prstGeom prst="rect">
            <a:avLst/>
          </a:prstGeom>
          <a:noFill/>
          <a:ln w="9525">
            <a:noFill/>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big idea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Partitioning the Variance</a:t>
            </a:r>
          </a:p>
        </p:txBody>
      </p:sp>
      <p:sp>
        <p:nvSpPr>
          <p:cNvPr id="3" name="Content Placeholder 2"/>
          <p:cNvSpPr>
            <a:spLocks noGrp="1"/>
          </p:cNvSpPr>
          <p:nvPr>
            <p:ph idx="1"/>
          </p:nvPr>
        </p:nvSpPr>
        <p:spPr/>
        <p:txBody>
          <a:bodyPr/>
          <a:lstStyle/>
          <a:p>
            <a:pPr marL="0" indent="0">
              <a:buNone/>
            </a:pPr>
            <a:r>
              <a:t>Idea is to split up the variance in the data into two parts:</a:t>
            </a:r>
          </a:p>
          <a:p>
            <a:pPr marL="457189" indent="-457189">
              <a:buAutoNum type="arabicPeriod"/>
            </a:pPr>
            <a:r>
              <a:t>The part due to the manipulation (IV)</a:t>
            </a:r>
          </a:p>
          <a:p>
            <a:pPr marL="457189" indent="-457189">
              <a:buAutoNum type="arabicPeriod"/>
            </a:pPr>
            <a:r>
              <a:t>The leftover part, due to random error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1.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2.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3.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4.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5.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6.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5C4DC350-C786-EC4F-1C98-E796A71B3672}"/>
              </a:ext>
            </a:extLst>
          </p:cNvPr>
          <p:cNvSpPr>
            <a:spLocks noGrp="1"/>
          </p:cNvSpPr>
          <p:nvPr>
            <p:ph type="pic" sz="quarter" idx="10"/>
          </p:nvPr>
        </p:nvSpPr>
        <p:spPr/>
      </p:sp>
      <p:sp>
        <p:nvSpPr>
          <p:cNvPr id="2" name="Title 1"/>
          <p:cNvSpPr>
            <a:spLocks noGrp="1"/>
          </p:cNvSpPr>
          <p:nvPr>
            <p:ph type="title"/>
          </p:nvPr>
        </p:nvSpPr>
        <p:spPr/>
        <p:txBody>
          <a:bodyPr/>
          <a:lstStyle/>
          <a:p>
            <a:r>
              <a:rPr dirty="0"/>
              <a:t>One-Factor ANOVA</a:t>
            </a:r>
          </a:p>
        </p:txBody>
      </p:sp>
      <p:sp>
        <p:nvSpPr>
          <p:cNvPr id="3" name="Subtitle 2"/>
          <p:cNvSpPr>
            <a:spLocks noGrp="1"/>
          </p:cNvSpPr>
          <p:nvPr>
            <p:ph type="body" idx="1"/>
          </p:nvPr>
        </p:nvSpPr>
        <p:spPr/>
        <p:txBody>
          <a:bodyPr/>
          <a:lstStyle/>
          <a:p>
            <a:r>
              <a:rPr dirty="0"/>
              <a:t>Between-subjects designs</a:t>
            </a:r>
          </a:p>
        </p:txBody>
      </p:sp>
      <p:sp>
        <p:nvSpPr>
          <p:cNvPr id="4" name="Date Placeholder 3"/>
          <p:cNvSpPr>
            <a:spLocks noGrp="1"/>
          </p:cNvSpPr>
          <p:nvPr>
            <p:ph type="dt" sz="half" idx="4294967295"/>
          </p:nvPr>
        </p:nvSpPr>
        <p:spPr>
          <a:xfrm>
            <a:off x="0" y="6356350"/>
            <a:ext cx="1730375" cy="365125"/>
          </a:xfrm>
        </p:spPr>
        <p:txBody>
          <a:bodyPr/>
          <a:lstStyle/>
          <a:p>
            <a:r>
              <a:t>2018/07/20 (updated: 2023-10-24)</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7.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8.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09.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p:txBody>
          <a:bodyPr/>
          <a:lstStyle/>
          <a:p>
            <a:r>
              <a:t>class: center, middle, clear, nopad</a:t>
            </a:r>
          </a:p>
        </p:txBody>
      </p:sp>
      <p:pic>
        <p:nvPicPr>
          <p:cNvPr id="2" name="Picture 1" descr="figs/anova1/aovlec.010.png"/>
          <p:cNvPicPr>
            <a:picLocks noGrp="1" noChangeAspect="1"/>
          </p:cNvPicPr>
          <p:nvPr/>
        </p:nvPicPr>
        <p:blipFill>
          <a:blip r:embed="rId2"/>
          <a:stretch>
            <a:fillRect/>
          </a:stretch>
        </p:blipFill>
        <p:spPr bwMode="auto">
          <a:xfrm>
            <a:off x="4758267" y="643467"/>
            <a:ext cx="6807200" cy="5113867"/>
          </a:xfrm>
          <a:prstGeom prst="rect">
            <a:avLst/>
          </a:prstGeom>
          <a:noFill/>
          <a:ln w="9525">
            <a:noFill/>
            <a:headEnd/>
            <a:tailEnd/>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total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92500" lnSpcReduction="20000"/>
              </a:bodyPr>
              <a:lstStyle/>
              <a:p>
                <a:pPr mar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Effect</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Error</m:t>
                          </m:r>
                        </m:sub>
                      </m:sSub>
                    </m:oMath>
                  </m:oMathPara>
                </a14:m>
                <a:endParaRPr/>
              </a:p>
              <a:p>
                <a:pPr mar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Can</m:t>
                          </m:r>
                          <m:r>
                            <m:rPr>
                              <m:nor/>
                            </m:rPr>
                            <a:rPr/>
                            <m:t> </m:t>
                          </m:r>
                          <m:r>
                            <m:rPr>
                              <m:nor/>
                            </m:rPr>
                            <a:rPr/>
                            <m:t>Explain</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Can</m:t>
                          </m:r>
                          <m:r>
                            <m:rPr>
                              <m:nor/>
                            </m:rPr>
                            <a:rPr/>
                            <m:t>’</m:t>
                          </m:r>
                          <m:r>
                            <m:rPr>
                              <m:nor/>
                            </m:rPr>
                            <a:rPr/>
                            <m:t>t</m:t>
                          </m:r>
                          <m:r>
                            <m:rPr>
                              <m:nor/>
                            </m:rPr>
                            <a:rPr/>
                            <m:t> </m:t>
                          </m:r>
                          <m:r>
                            <m:rPr>
                              <m:nor/>
                            </m:rPr>
                            <a:rPr/>
                            <m:t>Explain</m:t>
                          </m:r>
                        </m:sub>
                      </m:sSub>
                    </m:oMath>
                  </m:oMathPara>
                </a14:m>
                <a:endParaRPr/>
              </a:p>
              <a:p>
                <a:pPr mar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Change</m:t>
                          </m:r>
                          <m:r>
                            <m:rPr>
                              <m:nor/>
                            </m:rPr>
                            <a:rPr/>
                            <m:t> </m:t>
                          </m:r>
                          <m:r>
                            <m:rPr>
                              <m:nor/>
                            </m:rPr>
                            <a:rPr/>
                            <m:t>due</m:t>
                          </m:r>
                          <m:r>
                            <m:rPr>
                              <m:nor/>
                            </m:rPr>
                            <a:rPr/>
                            <m:t> </m:t>
                          </m:r>
                          <m:r>
                            <m:rPr>
                              <m:nor/>
                            </m:rPr>
                            <a:rPr/>
                            <m:t>to</m:t>
                          </m:r>
                          <m:r>
                            <m:rPr>
                              <m:nor/>
                            </m:rPr>
                            <a:rPr/>
                            <m:t> </m:t>
                          </m:r>
                          <m:r>
                            <m:rPr>
                              <m:nor/>
                            </m:rPr>
                            <a:rPr/>
                            <m:t>manipulation</m:t>
                          </m:r>
                        </m:sub>
                      </m:sSub>
                      <m:r>
                        <a:rPr>
                          <a:latin typeface="Cambria Math" panose="02040503050406030204" pitchFamily="18" charset="0"/>
                        </a:rPr>
                        <m:t>+</m:t>
                      </m:r>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Change</m:t>
                          </m:r>
                          <m:r>
                            <m:rPr>
                              <m:nor/>
                            </m:rPr>
                            <a:rPr/>
                            <m:t> </m:t>
                          </m:r>
                          <m:r>
                            <m:rPr>
                              <m:nor/>
                            </m:rPr>
                            <a:rPr/>
                            <m:t>due</m:t>
                          </m:r>
                          <m:r>
                            <m:rPr>
                              <m:nor/>
                            </m:rPr>
                            <a:rPr/>
                            <m:t> </m:t>
                          </m:r>
                          <m:r>
                            <m:rPr>
                              <m:nor/>
                            </m:rPr>
                            <a:rPr/>
                            <m:t>to</m:t>
                          </m:r>
                          <m:r>
                            <m:rPr>
                              <m:nor/>
                            </m:rPr>
                            <a:rPr/>
                            <m:t> </m:t>
                          </m:r>
                          <m:r>
                            <m:rPr>
                              <m:nor/>
                            </m:rPr>
                            <a:rPr/>
                            <m:t>Chance</m:t>
                          </m:r>
                        </m:sub>
                      </m:sSub>
                    </m:oMath>
                  </m:oMathPara>
                </a14:m>
                <a:endParaRPr/>
              </a:p>
              <a:p>
                <a:pPr mar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𝑋</m:t>
                                      </m:r>
                                    </m:e>
                                  </m:acc>
                                </m:e>
                              </m:d>
                            </m:e>
                            <m:sup>
                              <m:r>
                                <a:rPr>
                                  <a:latin typeface="Cambria Math" panose="02040503050406030204" pitchFamily="18" charset="0"/>
                                </a:rPr>
                                <m:t>2</m:t>
                              </m:r>
                            </m:sup>
                          </m:sSup>
                        </m:e>
                      </m:nary>
                    </m:oMath>
                  </m:oMathPara>
                </a14:m>
                <a:endParaRPr/>
              </a:p>
              <a:p>
                <a:pPr lvl="0"/>
                <a14:m>
                  <m:oMath xmlns:m="http://schemas.openxmlformats.org/officeDocument/2006/math">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oMath>
                </a14:m>
                <a:r>
                  <a:t> = each score</a:t>
                </a:r>
              </a:p>
              <a:p>
                <a:pPr lvl="0"/>
                <a14:m>
                  <m:oMath xmlns:m="http://schemas.openxmlformats.org/officeDocument/2006/math">
                    <m:acc>
                      <m:accPr>
                        <m:chr m:val="‾"/>
                        <m:ctrlPr>
                          <a:rPr i="1">
                            <a:latin typeface="Cambria Math" panose="02040503050406030204" pitchFamily="18" charset="0"/>
                          </a:rPr>
                        </m:ctrlPr>
                      </m:accPr>
                      <m:e>
                        <m:r>
                          <a:rPr>
                            <a:latin typeface="Cambria Math" panose="02040503050406030204" pitchFamily="18" charset="0"/>
                          </a:rPr>
                          <m:t>𝑋</m:t>
                        </m:r>
                      </m:e>
                    </m:acc>
                  </m:oMath>
                </a14:m>
                <a:r>
                  <a:t> = Grand Mean of all scores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2" b="-34593"/>
                </a:stretch>
              </a:blipFill>
            </p:spPr>
            <p:txBody>
              <a:bodyPr/>
              <a:lstStyle/>
              <a:p>
                <a:r>
                  <a:rPr 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total example</a:t>
            </a:r>
          </a:p>
        </p:txBody>
      </p:sp>
      <p:pic>
        <p:nvPicPr>
          <p:cNvPr id="3" name="Picture 1" descr="figs/anova1/SS_total.png"/>
          <p:cNvPicPr>
            <a:picLocks noGrp="1" noChangeAspect="1"/>
          </p:cNvPicPr>
          <p:nvPr/>
        </p:nvPicPr>
        <p:blipFill>
          <a:blip r:embed="rId2"/>
          <a:stretch>
            <a:fillRect/>
          </a:stretch>
        </p:blipFill>
        <p:spPr bwMode="auto">
          <a:xfrm>
            <a:off x="3826934" y="1591733"/>
            <a:ext cx="4538133" cy="4521200"/>
          </a:xfrm>
          <a:prstGeom prst="rect">
            <a:avLst/>
          </a:prstGeom>
          <a:noFill/>
          <a:ln w="9525">
            <a:noFill/>
            <a:headEnd/>
            <a:tailEnd/>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 SS total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7500" lnSpcReduction="20000"/>
              </a:bodyPr>
              <a:lstStyle/>
              <a:p>
                <a:pPr mar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𝑛</m:t>
                          </m:r>
                        </m:sup>
                        <m:e>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𝑥</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𝑋</m:t>
                                      </m:r>
                                    </m:e>
                                  </m:acc>
                                </m:e>
                              </m:d>
                            </m:e>
                            <m:sup>
                              <m:r>
                                <a:rPr>
                                  <a:latin typeface="Cambria Math" panose="02040503050406030204" pitchFamily="18" charset="0"/>
                                </a:rPr>
                                <m:t>2</m:t>
                              </m:r>
                            </m:sup>
                          </m:sSup>
                        </m:e>
                      </m:nary>
                    </m:oMath>
                  </m:oMathPara>
                </a14:m>
                <a:endParaRPr/>
              </a:p>
              <a:p>
                <a:pPr lvl="0"/>
                <a:r>
                  <a:t>the sum of the squared differences between every score and the grand mean</a:t>
                </a:r>
              </a:p>
              <a:p>
                <a:pPr indent="0">
                  <a:buNone/>
                </a:pPr>
                <a:r>
                  <a:rPr>
                    <a:latin typeface="Courier"/>
                  </a:rPr>
                  <a:t>A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20</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B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6</a:t>
                </a:r>
                <a:r>
                  <a:rPr>
                    <a:latin typeface="Courier"/>
                  </a:rPr>
                  <a:t>,</a:t>
                </a:r>
                <a:r>
                  <a:rPr>
                    <a:solidFill>
                      <a:srgbClr val="40A070"/>
                    </a:solidFill>
                    <a:latin typeface="Courier"/>
                  </a:rPr>
                  <a:t>2</a:t>
                </a:r>
                <a:r>
                  <a:rPr>
                    <a:latin typeface="Courier"/>
                  </a:rPr>
                  <a:t>,</a:t>
                </a:r>
                <a:r>
                  <a:rPr>
                    <a:solidFill>
                      <a:srgbClr val="40A070"/>
                    </a:solidFill>
                    <a:latin typeface="Courier"/>
                  </a:rPr>
                  <a:t>7</a:t>
                </a:r>
                <a:r>
                  <a:rPr>
                    <a:latin typeface="Courier"/>
                  </a:rPr>
                  <a:t>)</a:t>
                </a:r>
                <a:br/>
                <a:r>
                  <a:rPr>
                    <a:latin typeface="Courier"/>
                  </a:rPr>
                  <a:t>C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all_scores </a:t>
                </a:r>
                <a:r>
                  <a:rPr>
                    <a:solidFill>
                      <a:srgbClr val="007020"/>
                    </a:solidFill>
                    <a:latin typeface="Courier"/>
                  </a:rPr>
                  <a:t>&lt;-</a:t>
                </a:r>
                <a:r>
                  <a:rPr>
                    <a:latin typeface="Courier"/>
                  </a:rPr>
                  <a:t> </a:t>
                </a:r>
                <a:r>
                  <a:rPr>
                    <a:solidFill>
                      <a:srgbClr val="06287E"/>
                    </a:solidFill>
                    <a:latin typeface="Courier"/>
                  </a:rPr>
                  <a:t>c</a:t>
                </a:r>
                <a:r>
                  <a:rPr>
                    <a:latin typeface="Courier"/>
                  </a:rPr>
                  <a:t>(A,B,C)</a:t>
                </a:r>
                <a:br/>
                <a:r>
                  <a:rPr>
                    <a:latin typeface="Courier"/>
                  </a:rPr>
                  <a:t>grand_mean </a:t>
                </a:r>
                <a:r>
                  <a:rPr>
                    <a:solidFill>
                      <a:srgbClr val="007020"/>
                    </a:solidFill>
                    <a:latin typeface="Courier"/>
                  </a:rPr>
                  <a:t>&lt;-</a:t>
                </a:r>
                <a:r>
                  <a:rPr>
                    <a:latin typeface="Courier"/>
                  </a:rPr>
                  <a:t> </a:t>
                </a:r>
                <a:r>
                  <a:rPr>
                    <a:solidFill>
                      <a:srgbClr val="06287E"/>
                    </a:solidFill>
                    <a:latin typeface="Courier"/>
                  </a:rPr>
                  <a:t>mean</a:t>
                </a:r>
                <a:r>
                  <a:rPr>
                    <a:latin typeface="Courier"/>
                  </a:rPr>
                  <a:t>(all_scores)</a:t>
                </a:r>
                <a:br/>
                <a:r>
                  <a:rPr>
                    <a:latin typeface="Courier"/>
                  </a:rPr>
                  <a:t>SS_total </a:t>
                </a:r>
                <a:r>
                  <a:rPr>
                    <a:solidFill>
                      <a:srgbClr val="007020"/>
                    </a:solidFill>
                    <a:latin typeface="Courier"/>
                  </a:rPr>
                  <a:t>&lt;-</a:t>
                </a:r>
                <a:r>
                  <a:rPr>
                    <a:latin typeface="Courier"/>
                  </a:rPr>
                  <a:t> </a:t>
                </a:r>
                <a:r>
                  <a:rPr>
                    <a:solidFill>
                      <a:srgbClr val="06287E"/>
                    </a:solidFill>
                    <a:latin typeface="Courier"/>
                  </a:rPr>
                  <a:t>sum</a:t>
                </a:r>
                <a:r>
                  <a:rPr>
                    <a:latin typeface="Courier"/>
                  </a:rPr>
                  <a:t>((all_scores</a:t>
                </a:r>
                <a:r>
                  <a:rPr>
                    <a:solidFill>
                      <a:srgbClr val="4070A0"/>
                    </a:solidFill>
                    <a:latin typeface="Courier"/>
                  </a:rPr>
                  <a:t>-</a:t>
                </a:r>
                <a:r>
                  <a:rPr>
                    <a:latin typeface="Courier"/>
                  </a:rPr>
                  <a:t>grand_mean)</a:t>
                </a:r>
                <a:r>
                  <a:rPr>
                    <a:solidFill>
                      <a:srgbClr val="4070A0"/>
                    </a:solidFill>
                    <a:latin typeface="Courier"/>
                  </a:rPr>
                  <a:t>^</a:t>
                </a:r>
                <a:r>
                  <a:rPr>
                    <a:solidFill>
                      <a:srgbClr val="40A070"/>
                    </a:solidFill>
                    <a:latin typeface="Courier"/>
                  </a:rPr>
                  <a:t>2</a:t>
                </a:r>
                <a:r>
                  <a:rPr>
                    <a:latin typeface="Courier"/>
                  </a:rPr>
                  <a:t>)</a:t>
                </a:r>
                <a:br/>
                <a:r>
                  <a:rPr>
                    <a:solidFill>
                      <a:srgbClr val="06287E"/>
                    </a:solidFill>
                    <a:latin typeface="Courier"/>
                  </a:rPr>
                  <a:t>print</a:t>
                </a:r>
                <a:r>
                  <a:rPr>
                    <a:latin typeface="Courier"/>
                  </a:rPr>
                  <a:t>(SS_total)</a:t>
                </a:r>
              </a:p>
              <a:p>
                <a:pPr indent="0">
                  <a:buNone/>
                </a:pPr>
                <a:r>
                  <a:rPr>
                    <a:latin typeface="Courier"/>
                  </a:rPr>
                  <a:t>## [1] 302</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999" t="-33140" r="-444" b="-1453"/>
                </a:stretch>
              </a:blipFill>
            </p:spPr>
            <p:txBody>
              <a:bodyPr/>
              <a:lstStyle/>
              <a:p>
                <a:r>
                  <a:rPr 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Remember what SS represents?</a:t>
            </a:r>
          </a:p>
        </p:txBody>
      </p:sp>
      <p:sp>
        <p:nvSpPr>
          <p:cNvPr id="3" name="Content Placeholder 2"/>
          <p:cNvSpPr>
            <a:spLocks noGrp="1"/>
          </p:cNvSpPr>
          <p:nvPr>
            <p:ph idx="1"/>
          </p:nvPr>
        </p:nvSpPr>
        <p:spPr/>
        <p:txBody>
          <a:bodyPr/>
          <a:lstStyle/>
          <a:p>
            <a:pPr marL="0" indent="0">
              <a:buNone/>
            </a:pPr>
            <a:r>
              <a:t>SS (the sums of squares) is a single number representing the sum of all of the </a:t>
            </a:r>
            <a:r>
              <a:rPr b="1"/>
              <a:t>change</a:t>
            </a:r>
            <a:r>
              <a:t> in the data.</a:t>
            </a:r>
          </a:p>
          <a:p>
            <a:pPr lvl="0"/>
            <a:r>
              <a:t>Specifically, the squared deviations from each score from the mean</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Question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t>What are some </a:t>
                </a:r>
                <a:r>
                  <a:rPr b="1"/>
                  <a:t>sources</a:t>
                </a:r>
                <a:r>
                  <a:t> of change that could cause </a:t>
                </a:r>
                <a14:m>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oMath>
                </a14:m>
                <a:r>
                  <a:t> for a set of data to increase or decrease?</a:t>
                </a:r>
              </a:p>
              <a:p>
                <a:pPr lvl="0"/>
                <a:r>
                  <a:t>what properties of the sample data could be changed that would increase or decrease </a:t>
                </a:r>
                <a14:m>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oMath>
                </a14:m>
                <a: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65" t="-3198"/>
                </a:stretch>
              </a:blipFill>
            </p:spPr>
            <p:txBody>
              <a:bodyPr/>
              <a:lstStyle/>
              <a:p>
                <a:r>
                  <a:rPr 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total and the Effect (IV)</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t>A successful manipulation (IV) will cause an effect (e.g., cause differences between the sample means)</a:t>
                </a:r>
              </a:p>
              <a:p>
                <a:pPr marL="0" indent="0">
                  <a:buNone/>
                </a:pPr>
                <a:r>
                  <a:rPr b="1"/>
                  <a:t>Question</a:t>
                </a:r>
                <a:r>
                  <a:t>: How can the effect of an IV cause increases or decreases to </a:t>
                </a:r>
                <a14:m>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oMath>
                </a14:m>
                <a: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65" t="-3198" r="-999"/>
                </a:stretch>
              </a:blipFill>
            </p:spPr>
            <p:txBody>
              <a:bodyPr/>
              <a:lstStyle/>
              <a:p>
                <a:r>
                  <a:rPr lang="en-US">
                    <a:noFill/>
                  </a:rPr>
                  <a:t> </a:t>
                </a:r>
              </a:p>
            </p:txBody>
          </p:sp>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Overview</a:t>
            </a:r>
          </a:p>
        </p:txBody>
      </p:sp>
      <p:sp>
        <p:nvSpPr>
          <p:cNvPr id="3" name="Content Placeholder 2"/>
          <p:cNvSpPr>
            <a:spLocks noGrp="1"/>
          </p:cNvSpPr>
          <p:nvPr>
            <p:ph idx="1"/>
          </p:nvPr>
        </p:nvSpPr>
        <p:spPr/>
        <p:txBody>
          <a:bodyPr/>
          <a:lstStyle/>
          <a:p>
            <a:pPr marL="457189" indent="-457189">
              <a:buAutoNum type="arabicPeriod"/>
            </a:pPr>
            <a:r>
              <a:rPr dirty="0"/>
              <a:t>ANOVA concepts</a:t>
            </a:r>
          </a:p>
          <a:p>
            <a:pPr marL="457189" indent="-457189">
              <a:buAutoNum type="arabicPeriod"/>
            </a:pPr>
            <a:r>
              <a:rPr dirty="0"/>
              <a:t>one-factor between subjects example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total and sampling error</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r>
                  <a:t>Sampling error is due to existing variability in the data.</a:t>
                </a:r>
              </a:p>
              <a:p>
                <a:pPr marL="0" indent="0">
                  <a:buNone/>
                </a:pPr>
                <a:r>
                  <a:rPr b="1"/>
                  <a:t>Question</a:t>
                </a:r>
                <a:r>
                  <a:t>: How can the effect of sampling error cause increases or decreases to </a:t>
                </a:r>
                <a14:m>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Total</m:t>
                        </m:r>
                      </m:sub>
                    </m:sSub>
                  </m:oMath>
                </a14:m>
                <a:r>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65" t="-3198"/>
                </a:stretch>
              </a:blipFill>
            </p:spPr>
            <p:txBody>
              <a:bodyPr/>
              <a:lstStyle/>
              <a:p>
                <a:r>
                  <a:rPr 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F-distribution</a:t>
            </a:r>
          </a:p>
        </p:txBody>
      </p:sp>
      <p:sp>
        <p:nvSpPr>
          <p:cNvPr id="3" name="Content Placeholder 2"/>
          <p:cNvSpPr>
            <a:spLocks noGrp="1"/>
          </p:cNvSpPr>
          <p:nvPr>
            <p:ph idx="1"/>
          </p:nvPr>
        </p:nvSpPr>
        <p:spPr/>
        <p:txBody>
          <a:bodyPr/>
          <a:lstStyle/>
          <a:p>
            <a:pPr marL="0" indent="0">
              <a:buNone/>
            </a:pPr>
            <a:r>
              <a:t>Let’s examine some ANOVA concepts by simulation in R.</a:t>
            </a:r>
          </a:p>
          <a:p>
            <a:pPr marL="0" indent="0">
              <a:buNone/>
            </a:pPr>
            <a:r>
              <a:rPr>
                <a:hlinkClick r:id="rId2"/>
              </a:rPr>
              <a:t>https://crumplab.github.io/psyc3400/Presentations/bw_ANOVA.html</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entire ANOVA table: Step 1</a:t>
            </a:r>
          </a:p>
        </p:txBody>
      </p:sp>
      <p:sp>
        <p:nvSpPr>
          <p:cNvPr id="3" name="Content Placeholder 2"/>
          <p:cNvSpPr>
            <a:spLocks noGrp="1"/>
          </p:cNvSpPr>
          <p:nvPr>
            <p:ph idx="1"/>
          </p:nvPr>
        </p:nvSpPr>
        <p:spPr/>
        <p:txBody>
          <a:bodyPr>
            <a:normAutofit lnSpcReduction="10000"/>
          </a:bodyPr>
          <a:lstStyle/>
          <a:p>
            <a:pPr marL="457189" indent="-457189">
              <a:buAutoNum type="arabicPeriod"/>
            </a:pPr>
            <a:r>
              <a:t>Put the data into a dataframe. One column should code the levels of the IV, and the other column should include the DV</a:t>
            </a:r>
          </a:p>
          <a:p>
            <a:pPr indent="0">
              <a:buNone/>
            </a:pPr>
            <a:r>
              <a:rPr>
                <a:latin typeface="Courier"/>
              </a:rPr>
              <a:t>A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20</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B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6</a:t>
            </a:r>
            <a:r>
              <a:rPr>
                <a:latin typeface="Courier"/>
              </a:rPr>
              <a:t>,</a:t>
            </a:r>
            <a:r>
              <a:rPr>
                <a:solidFill>
                  <a:srgbClr val="40A070"/>
                </a:solidFill>
                <a:latin typeface="Courier"/>
              </a:rPr>
              <a:t>2</a:t>
            </a:r>
            <a:r>
              <a:rPr>
                <a:latin typeface="Courier"/>
              </a:rPr>
              <a:t>,</a:t>
            </a:r>
            <a:r>
              <a:rPr>
                <a:solidFill>
                  <a:srgbClr val="40A070"/>
                </a:solidFill>
                <a:latin typeface="Courier"/>
              </a:rPr>
              <a:t>7</a:t>
            </a:r>
            <a:r>
              <a:rPr>
                <a:latin typeface="Courier"/>
              </a:rPr>
              <a:t>)</a:t>
            </a:r>
            <a:br/>
            <a:r>
              <a:rPr>
                <a:latin typeface="Courier"/>
              </a:rPr>
              <a:t>C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IV </a:t>
            </a:r>
            <a:r>
              <a:rPr>
                <a:solidFill>
                  <a:srgbClr val="007020"/>
                </a:solidFill>
                <a:latin typeface="Courier"/>
              </a:rPr>
              <a:t>&lt;-</a:t>
            </a:r>
            <a:r>
              <a:rPr>
                <a:latin typeface="Courier"/>
              </a:rPr>
              <a:t> </a:t>
            </a:r>
            <a:r>
              <a:rPr>
                <a:solidFill>
                  <a:srgbClr val="06287E"/>
                </a:solidFill>
                <a:latin typeface="Courier"/>
              </a:rPr>
              <a:t>as.factor</a:t>
            </a:r>
            <a:r>
              <a:rPr>
                <a:latin typeface="Courier"/>
              </a:rPr>
              <a:t>(</a:t>
            </a:r>
            <a:r>
              <a:rPr>
                <a:solidFill>
                  <a:srgbClr val="06287E"/>
                </a:solidFill>
                <a:latin typeface="Courier"/>
              </a:rPr>
              <a:t>rep</a:t>
            </a:r>
            <a:r>
              <a:rPr>
                <a:latin typeface="Courier"/>
              </a:rPr>
              <a:t>(</a:t>
            </a:r>
            <a:r>
              <a:rPr>
                <a:solidFill>
                  <a:srgbClr val="06287E"/>
                </a:solidFill>
                <a:latin typeface="Courier"/>
              </a:rPr>
              <a:t>c</a:t>
            </a:r>
            <a:r>
              <a:rPr>
                <a:latin typeface="Courier"/>
              </a:rPr>
              <a:t>(</a:t>
            </a:r>
            <a:r>
              <a:rPr>
                <a:solidFill>
                  <a:srgbClr val="4070A0"/>
                </a:solidFill>
                <a:latin typeface="Courier"/>
              </a:rPr>
              <a:t>"A"</a:t>
            </a:r>
            <a:r>
              <a:rPr>
                <a:latin typeface="Courier"/>
              </a:rPr>
              <a:t>,</a:t>
            </a:r>
            <a:r>
              <a:rPr>
                <a:solidFill>
                  <a:srgbClr val="4070A0"/>
                </a:solidFill>
                <a:latin typeface="Courier"/>
              </a:rPr>
              <a:t>"B"</a:t>
            </a:r>
            <a:r>
              <a:rPr>
                <a:latin typeface="Courier"/>
              </a:rPr>
              <a:t>,</a:t>
            </a:r>
            <a:r>
              <a:rPr>
                <a:solidFill>
                  <a:srgbClr val="4070A0"/>
                </a:solidFill>
                <a:latin typeface="Courier"/>
              </a:rPr>
              <a:t>"C"</a:t>
            </a:r>
            <a:r>
              <a:rPr>
                <a:latin typeface="Courier"/>
              </a:rPr>
              <a:t>),</a:t>
            </a:r>
            <a:r>
              <a:rPr>
                <a:solidFill>
                  <a:srgbClr val="7D9029"/>
                </a:solidFill>
                <a:latin typeface="Courier"/>
              </a:rPr>
              <a:t>each=</a:t>
            </a:r>
            <a:r>
              <a:rPr>
                <a:solidFill>
                  <a:srgbClr val="40A070"/>
                </a:solidFill>
                <a:latin typeface="Courier"/>
              </a:rPr>
              <a:t>3</a:t>
            </a:r>
            <a:r>
              <a:rPr>
                <a:latin typeface="Courier"/>
              </a:rPr>
              <a:t>))</a:t>
            </a:r>
            <a:br/>
            <a:r>
              <a:rPr>
                <a:latin typeface="Courier"/>
              </a:rPr>
              <a:t>DV </a:t>
            </a:r>
            <a:r>
              <a:rPr>
                <a:solidFill>
                  <a:srgbClr val="007020"/>
                </a:solidFill>
                <a:latin typeface="Courier"/>
              </a:rPr>
              <a:t>&lt;-</a:t>
            </a:r>
            <a:r>
              <a:rPr>
                <a:latin typeface="Courier"/>
              </a:rPr>
              <a:t> </a:t>
            </a:r>
            <a:r>
              <a:rPr>
                <a:solidFill>
                  <a:srgbClr val="06287E"/>
                </a:solidFill>
                <a:latin typeface="Courier"/>
              </a:rPr>
              <a:t>c</a:t>
            </a:r>
            <a:r>
              <a:rPr>
                <a:latin typeface="Courier"/>
              </a:rPr>
              <a:t>(A,B,C)</a:t>
            </a:r>
            <a:br/>
            <a:r>
              <a:rPr>
                <a:latin typeface="Courier"/>
              </a:rPr>
              <a:t>df </a:t>
            </a:r>
            <a:r>
              <a:rPr>
                <a:solidFill>
                  <a:srgbClr val="007020"/>
                </a:solidFill>
                <a:latin typeface="Courier"/>
              </a:rPr>
              <a:t>&lt;-</a:t>
            </a:r>
            <a:r>
              <a:rPr>
                <a:latin typeface="Courier"/>
              </a:rPr>
              <a:t> </a:t>
            </a:r>
            <a:r>
              <a:rPr>
                <a:solidFill>
                  <a:srgbClr val="06287E"/>
                </a:solidFill>
                <a:latin typeface="Courier"/>
              </a:rPr>
              <a:t>data.frame</a:t>
            </a:r>
            <a:r>
              <a:rPr>
                <a:latin typeface="Courier"/>
              </a:rPr>
              <a:t>(IV,DV)</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entire ANOVA table: Step 2</a:t>
            </a:r>
          </a:p>
        </p:txBody>
      </p:sp>
      <p:sp>
        <p:nvSpPr>
          <p:cNvPr id="3" name="Content Placeholder 2"/>
          <p:cNvSpPr>
            <a:spLocks noGrp="1"/>
          </p:cNvSpPr>
          <p:nvPr>
            <p:ph idx="1"/>
          </p:nvPr>
        </p:nvSpPr>
        <p:spPr/>
        <p:txBody>
          <a:bodyPr/>
          <a:lstStyle/>
          <a:p>
            <a:pPr indent="0">
              <a:buNone/>
            </a:pPr>
            <a:r>
              <a:rPr>
                <a:solidFill>
                  <a:srgbClr val="06287E"/>
                </a:solidFill>
                <a:latin typeface="Courier"/>
              </a:rPr>
              <a:t>summary</a:t>
            </a:r>
            <a:r>
              <a:rPr>
                <a:latin typeface="Courier"/>
              </a:rPr>
              <a:t>(</a:t>
            </a:r>
            <a:r>
              <a:rPr>
                <a:solidFill>
                  <a:srgbClr val="06287E"/>
                </a:solidFill>
                <a:latin typeface="Courier"/>
              </a:rPr>
              <a:t>aov</a:t>
            </a:r>
            <a:r>
              <a:rPr>
                <a:latin typeface="Courier"/>
              </a:rPr>
              <a:t>(DV</a:t>
            </a:r>
            <a:r>
              <a:rPr>
                <a:solidFill>
                  <a:srgbClr val="4070A0"/>
                </a:solidFill>
                <a:latin typeface="Courier"/>
              </a:rPr>
              <a:t>~</a:t>
            </a:r>
            <a:r>
              <a:rPr>
                <a:latin typeface="Courier"/>
              </a:rPr>
              <a:t>IV, df))</a:t>
            </a:r>
          </a:p>
          <a:p>
            <a:pPr indent="0">
              <a:buNone/>
            </a:pPr>
            <a:r>
              <a:rPr>
                <a:latin typeface="Courier"/>
              </a:rPr>
              <a:t>##             Df Sum Sq Mean Sq F value Pr(&gt;F)
## IV           2     72   36.00   0.939  0.442
## Residuals    6    230   38.33</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total</a:t>
            </a:r>
          </a:p>
        </p:txBody>
      </p:sp>
      <p:sp>
        <p:nvSpPr>
          <p:cNvPr id="3" name="Content Placeholder 2"/>
          <p:cNvSpPr>
            <a:spLocks noGrp="1"/>
          </p:cNvSpPr>
          <p:nvPr>
            <p:ph idx="1"/>
          </p:nvPr>
        </p:nvSpPr>
        <p:spPr/>
        <p:txBody>
          <a:bodyPr>
            <a:normAutofit fontScale="92500" lnSpcReduction="20000"/>
          </a:bodyPr>
          <a:lstStyle/>
          <a:p>
            <a:pPr marL="0" indent="0">
              <a:buNone/>
            </a:pPr>
            <a:r>
              <a:t>The sum of the squared deviations between each score and the grand mean.</a:t>
            </a:r>
          </a:p>
          <a:p>
            <a:pPr indent="0">
              <a:buNone/>
            </a:pPr>
            <a:r>
              <a:rPr>
                <a:latin typeface="Courier"/>
              </a:rPr>
              <a:t>A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20</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B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6</a:t>
            </a:r>
            <a:r>
              <a:rPr>
                <a:latin typeface="Courier"/>
              </a:rPr>
              <a:t>,</a:t>
            </a:r>
            <a:r>
              <a:rPr>
                <a:solidFill>
                  <a:srgbClr val="40A070"/>
                </a:solidFill>
                <a:latin typeface="Courier"/>
              </a:rPr>
              <a:t>2</a:t>
            </a:r>
            <a:r>
              <a:rPr>
                <a:latin typeface="Courier"/>
              </a:rPr>
              <a:t>,</a:t>
            </a:r>
            <a:r>
              <a:rPr>
                <a:solidFill>
                  <a:srgbClr val="40A070"/>
                </a:solidFill>
                <a:latin typeface="Courier"/>
              </a:rPr>
              <a:t>7</a:t>
            </a:r>
            <a:r>
              <a:rPr>
                <a:latin typeface="Courier"/>
              </a:rPr>
              <a:t>)</a:t>
            </a:r>
            <a:br/>
            <a:r>
              <a:rPr>
                <a:latin typeface="Courier"/>
              </a:rPr>
              <a:t>C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all_scores </a:t>
            </a:r>
            <a:r>
              <a:rPr>
                <a:solidFill>
                  <a:srgbClr val="007020"/>
                </a:solidFill>
                <a:latin typeface="Courier"/>
              </a:rPr>
              <a:t>&lt;-</a:t>
            </a:r>
            <a:r>
              <a:rPr>
                <a:latin typeface="Courier"/>
              </a:rPr>
              <a:t> </a:t>
            </a:r>
            <a:r>
              <a:rPr>
                <a:solidFill>
                  <a:srgbClr val="06287E"/>
                </a:solidFill>
                <a:latin typeface="Courier"/>
              </a:rPr>
              <a:t>c</a:t>
            </a:r>
            <a:r>
              <a:rPr>
                <a:latin typeface="Courier"/>
              </a:rPr>
              <a:t>(A,B,C)</a:t>
            </a:r>
            <a:br/>
            <a:r>
              <a:rPr>
                <a:latin typeface="Courier"/>
              </a:rPr>
              <a:t>grand_mean </a:t>
            </a:r>
            <a:r>
              <a:rPr>
                <a:solidFill>
                  <a:srgbClr val="007020"/>
                </a:solidFill>
                <a:latin typeface="Courier"/>
              </a:rPr>
              <a:t>&lt;-</a:t>
            </a:r>
            <a:r>
              <a:rPr>
                <a:latin typeface="Courier"/>
              </a:rPr>
              <a:t> </a:t>
            </a:r>
            <a:r>
              <a:rPr>
                <a:solidFill>
                  <a:srgbClr val="06287E"/>
                </a:solidFill>
                <a:latin typeface="Courier"/>
              </a:rPr>
              <a:t>mean</a:t>
            </a:r>
            <a:r>
              <a:rPr>
                <a:latin typeface="Courier"/>
              </a:rPr>
              <a:t>(all_scores)</a:t>
            </a:r>
            <a:br/>
            <a:r>
              <a:rPr>
                <a:latin typeface="Courier"/>
              </a:rPr>
              <a:t>SS_total </a:t>
            </a:r>
            <a:r>
              <a:rPr>
                <a:solidFill>
                  <a:srgbClr val="007020"/>
                </a:solidFill>
                <a:latin typeface="Courier"/>
              </a:rPr>
              <a:t>&lt;-</a:t>
            </a:r>
            <a:r>
              <a:rPr>
                <a:latin typeface="Courier"/>
              </a:rPr>
              <a:t> </a:t>
            </a:r>
            <a:r>
              <a:rPr>
                <a:solidFill>
                  <a:srgbClr val="06287E"/>
                </a:solidFill>
                <a:latin typeface="Courier"/>
              </a:rPr>
              <a:t>sum</a:t>
            </a:r>
            <a:r>
              <a:rPr>
                <a:latin typeface="Courier"/>
              </a:rPr>
              <a:t>((all_scores</a:t>
            </a:r>
            <a:r>
              <a:rPr>
                <a:solidFill>
                  <a:srgbClr val="4070A0"/>
                </a:solidFill>
                <a:latin typeface="Courier"/>
              </a:rPr>
              <a:t>-</a:t>
            </a:r>
            <a:r>
              <a:rPr>
                <a:latin typeface="Courier"/>
              </a:rPr>
              <a:t>grand_mean)</a:t>
            </a:r>
            <a:r>
              <a:rPr>
                <a:solidFill>
                  <a:srgbClr val="4070A0"/>
                </a:solidFill>
                <a:latin typeface="Courier"/>
              </a:rPr>
              <a:t>^</a:t>
            </a:r>
            <a:r>
              <a:rPr>
                <a:solidFill>
                  <a:srgbClr val="40A070"/>
                </a:solidFill>
                <a:latin typeface="Courier"/>
              </a:rPr>
              <a:t>2</a:t>
            </a:r>
            <a:r>
              <a:rPr>
                <a:latin typeface="Courier"/>
              </a:rPr>
              <a:t>)</a:t>
            </a:r>
            <a:br/>
            <a:r>
              <a:rPr>
                <a:solidFill>
                  <a:srgbClr val="06287E"/>
                </a:solidFill>
                <a:latin typeface="Courier"/>
              </a:rPr>
              <a:t>print</a:t>
            </a:r>
            <a:r>
              <a:rPr>
                <a:latin typeface="Courier"/>
              </a:rPr>
              <a:t>(SS_total)</a:t>
            </a:r>
          </a:p>
          <a:p>
            <a:pPr indent="0">
              <a:buNone/>
            </a:pPr>
            <a:r>
              <a:rPr>
                <a:latin typeface="Courier"/>
              </a:rPr>
              <a:t>## [1] 302</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total using the ANOVA table</a:t>
            </a:r>
          </a:p>
        </p:txBody>
      </p:sp>
      <p:sp>
        <p:nvSpPr>
          <p:cNvPr id="3" name="Content Placeholder 2"/>
          <p:cNvSpPr>
            <a:spLocks noGrp="1"/>
          </p:cNvSpPr>
          <p:nvPr>
            <p:ph idx="1"/>
          </p:nvPr>
        </p:nvSpPr>
        <p:spPr/>
        <p:txBody>
          <a:bodyPr/>
          <a:lstStyle/>
          <a:p>
            <a:pPr marL="0" indent="0">
              <a:buNone/>
            </a:pPr>
            <a:r>
              <a:t>Add up both of the Sums of Squares…</a:t>
            </a:r>
          </a:p>
          <a:p>
            <a:pPr indent="0">
              <a:buNone/>
            </a:pPr>
            <a:r>
              <a:rPr>
                <a:solidFill>
                  <a:srgbClr val="06287E"/>
                </a:solidFill>
                <a:latin typeface="Courier"/>
              </a:rPr>
              <a:t>summary</a:t>
            </a:r>
            <a:r>
              <a:rPr>
                <a:latin typeface="Courier"/>
              </a:rPr>
              <a:t>(</a:t>
            </a:r>
            <a:r>
              <a:rPr>
                <a:solidFill>
                  <a:srgbClr val="06287E"/>
                </a:solidFill>
                <a:latin typeface="Courier"/>
              </a:rPr>
              <a:t>aov</a:t>
            </a:r>
            <a:r>
              <a:rPr>
                <a:latin typeface="Courier"/>
              </a:rPr>
              <a:t>(DV</a:t>
            </a:r>
            <a:r>
              <a:rPr>
                <a:solidFill>
                  <a:srgbClr val="4070A0"/>
                </a:solidFill>
                <a:latin typeface="Courier"/>
              </a:rPr>
              <a:t>~</a:t>
            </a:r>
            <a:r>
              <a:rPr>
                <a:latin typeface="Courier"/>
              </a:rPr>
              <a:t>IV, df))</a:t>
            </a:r>
          </a:p>
          <a:p>
            <a:pPr indent="0">
              <a:buNone/>
            </a:pPr>
            <a:r>
              <a:rPr>
                <a:latin typeface="Courier"/>
              </a:rPr>
              <a:t>##             Df Sum Sq Mean Sq F value Pr(&gt;F)
## IV           2     72   36.00   0.939  0.442
## Residuals    6    230   38.33</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effect</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a:latin typeface="Cambria Math" panose="02040503050406030204" pitchFamily="18" charset="0"/>
                        </a:rPr>
                        <m:t>𝑆</m:t>
                      </m:r>
                      <m:sSub>
                        <m:sSubPr>
                          <m:ctrlPr>
                            <a:rPr i="1">
                              <a:latin typeface="Cambria Math" panose="02040503050406030204" pitchFamily="18" charset="0"/>
                            </a:rPr>
                          </m:ctrlPr>
                        </m:sSubPr>
                        <m:e>
                          <m:r>
                            <a:rPr>
                              <a:latin typeface="Cambria Math" panose="02040503050406030204" pitchFamily="18" charset="0"/>
                            </a:rPr>
                            <m:t>𝑆</m:t>
                          </m:r>
                        </m:e>
                        <m:sub>
                          <m:r>
                            <m:rPr>
                              <m:nor/>
                            </m:rPr>
                            <a:rPr/>
                            <m:t>Effect</m:t>
                          </m:r>
                        </m:sub>
                      </m:sSub>
                      <m:r>
                        <a:rPr>
                          <a:latin typeface="Cambria Math" panose="02040503050406030204" pitchFamily="18" charset="0"/>
                        </a:rPr>
                        <m:t>=</m:t>
                      </m:r>
                      <m:nary>
                        <m:naryPr>
                          <m:chr m:val="∑"/>
                          <m:limLoc m:val="undOvr"/>
                          <m:ctrlPr>
                            <a:rPr i="1">
                              <a:latin typeface="Cambria Math" panose="02040503050406030204" pitchFamily="18" charset="0"/>
                            </a:rPr>
                          </m:ctrlPr>
                        </m:naryPr>
                        <m:sub>
                          <m:r>
                            <a:rPr>
                              <a:latin typeface="Cambria Math" panose="02040503050406030204" pitchFamily="18" charset="0"/>
                            </a:rPr>
                            <m:t>𝑖</m:t>
                          </m:r>
                          <m:r>
                            <a:rPr>
                              <a:latin typeface="Cambria Math" panose="02040503050406030204" pitchFamily="18" charset="0"/>
                            </a:rPr>
                            <m:t>=1</m:t>
                          </m:r>
                        </m:sub>
                        <m:sup>
                          <m:r>
                            <a:rPr>
                              <a:latin typeface="Cambria Math" panose="02040503050406030204" pitchFamily="18" charset="0"/>
                            </a:rPr>
                            <m:t>𝑘</m:t>
                          </m:r>
                        </m:sup>
                        <m:e>
                          <m:sSub>
                            <m:sSubPr>
                              <m:ctrlPr>
                                <a:rPr i="1">
                                  <a:latin typeface="Cambria Math" panose="02040503050406030204" pitchFamily="18" charset="0"/>
                                </a:rPr>
                              </m:ctrlPr>
                            </m:sSubPr>
                            <m:e>
                              <m:r>
                                <a:rPr>
                                  <a:latin typeface="Cambria Math" panose="02040503050406030204" pitchFamily="18" charset="0"/>
                                </a:rPr>
                                <m:t>𝑛</m:t>
                              </m:r>
                            </m:e>
                            <m:sub>
                              <m:r>
                                <a:rPr>
                                  <a:latin typeface="Cambria Math" panose="02040503050406030204" pitchFamily="18" charset="0"/>
                                </a:rPr>
                                <m:t>𝑖</m:t>
                              </m:r>
                            </m:sub>
                          </m:sSub>
                        </m:e>
                      </m:nary>
                      <m:sSup>
                        <m:sSupPr>
                          <m:ctrlPr>
                            <a:rPr i="1">
                              <a:latin typeface="Cambria Math" panose="02040503050406030204" pitchFamily="18" charset="0"/>
                            </a:rPr>
                          </m:ctrlPr>
                        </m:sSupPr>
                        <m:e>
                          <m:d>
                            <m:dPr>
                              <m:ctrlPr>
                                <a:rPr i="1">
                                  <a:latin typeface="Cambria Math" panose="02040503050406030204" pitchFamily="18" charset="0"/>
                                </a:rPr>
                              </m:ctrlPr>
                            </m:dPr>
                            <m:e>
                              <m:sSub>
                                <m:sSubPr>
                                  <m:ctrlPr>
                                    <a:rPr i="1">
                                      <a:latin typeface="Cambria Math" panose="02040503050406030204" pitchFamily="18" charset="0"/>
                                    </a:rPr>
                                  </m:ctrlPr>
                                </m:sSubPr>
                                <m:e>
                                  <m:r>
                                    <a:rPr>
                                      <a:latin typeface="Cambria Math" panose="02040503050406030204" pitchFamily="18" charset="0"/>
                                    </a:rPr>
                                    <m:t>𝑋</m:t>
                                  </m:r>
                                </m:e>
                                <m:sub>
                                  <m:r>
                                    <a:rPr>
                                      <a:latin typeface="Cambria Math" panose="02040503050406030204" pitchFamily="18" charset="0"/>
                                    </a:rPr>
                                    <m:t>𝑖</m:t>
                                  </m:r>
                                </m:sub>
                              </m:sSub>
                              <m:r>
                                <a:rPr>
                                  <a:latin typeface="Cambria Math" panose="02040503050406030204" pitchFamily="18" charset="0"/>
                                </a:rPr>
                                <m:t>−</m:t>
                              </m:r>
                              <m:acc>
                                <m:accPr>
                                  <m:chr m:val="‾"/>
                                  <m:ctrlPr>
                                    <a:rPr i="1">
                                      <a:latin typeface="Cambria Math" panose="02040503050406030204" pitchFamily="18" charset="0"/>
                                    </a:rPr>
                                  </m:ctrlPr>
                                </m:accPr>
                                <m:e>
                                  <m:r>
                                    <a:rPr>
                                      <a:latin typeface="Cambria Math" panose="02040503050406030204" pitchFamily="18" charset="0"/>
                                    </a:rPr>
                                    <m:t>𝑋</m:t>
                                  </m:r>
                                </m:e>
                              </m:acc>
                            </m:e>
                          </m:d>
                        </m:e>
                        <m:sup>
                          <m:r>
                            <a:rPr>
                              <a:latin typeface="Cambria Math" panose="02040503050406030204" pitchFamily="18" charset="0"/>
                            </a:rPr>
                            <m:t>2</m:t>
                          </m:r>
                        </m:sup>
                      </m:sSup>
                    </m:oMath>
                  </m:oMathPara>
                </a14:m>
                <a:endParaRPr/>
              </a:p>
              <a:p>
                <a:pPr marL="0" indent="0">
                  <a:buNone/>
                </a:pPr>
                <a:r>
                  <a:t>Each score is treated as it’s group mean. Then, all of these “group mean” scores for each subject is subtracted from the grand mean. The SS effect is the sum of these squared deviations.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665" t="-42442"/>
                </a:stretch>
              </a:blipFill>
            </p:spPr>
            <p:txBody>
              <a:bodyPr/>
              <a:lstStyle/>
              <a:p>
                <a:r>
                  <a:rPr lang="en-US">
                    <a:noFill/>
                  </a:rPr>
                  <a:t> </a:t>
                </a:r>
              </a:p>
            </p:txBody>
          </p:sp>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 SS effect</a:t>
            </a:r>
          </a:p>
        </p:txBody>
      </p:sp>
      <p:sp>
        <p:nvSpPr>
          <p:cNvPr id="3" name="Content Placeholder 2"/>
          <p:cNvSpPr>
            <a:spLocks noGrp="1"/>
          </p:cNvSpPr>
          <p:nvPr>
            <p:ph idx="1"/>
          </p:nvPr>
        </p:nvSpPr>
        <p:spPr/>
        <p:txBody>
          <a:bodyPr>
            <a:normAutofit fontScale="92500" lnSpcReduction="20000"/>
          </a:bodyPr>
          <a:lstStyle/>
          <a:p>
            <a:pPr indent="0">
              <a:buNone/>
            </a:pPr>
            <a:r>
              <a:rPr>
                <a:latin typeface="Courier"/>
              </a:rPr>
              <a:t>A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20</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B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6</a:t>
            </a:r>
            <a:r>
              <a:rPr>
                <a:latin typeface="Courier"/>
              </a:rPr>
              <a:t>,</a:t>
            </a:r>
            <a:r>
              <a:rPr>
                <a:solidFill>
                  <a:srgbClr val="40A070"/>
                </a:solidFill>
                <a:latin typeface="Courier"/>
              </a:rPr>
              <a:t>2</a:t>
            </a:r>
            <a:r>
              <a:rPr>
                <a:latin typeface="Courier"/>
              </a:rPr>
              <a:t>,</a:t>
            </a:r>
            <a:r>
              <a:rPr>
                <a:solidFill>
                  <a:srgbClr val="40A070"/>
                </a:solidFill>
                <a:latin typeface="Courier"/>
              </a:rPr>
              <a:t>7</a:t>
            </a:r>
            <a:r>
              <a:rPr>
                <a:latin typeface="Courier"/>
              </a:rPr>
              <a:t>)</a:t>
            </a:r>
            <a:br/>
            <a:r>
              <a:rPr>
                <a:latin typeface="Courier"/>
              </a:rPr>
              <a:t>C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grand_mean </a:t>
            </a:r>
            <a:r>
              <a:rPr>
                <a:solidFill>
                  <a:srgbClr val="007020"/>
                </a:solidFill>
                <a:latin typeface="Courier"/>
              </a:rPr>
              <a:t>&lt;-</a:t>
            </a:r>
            <a:r>
              <a:rPr>
                <a:latin typeface="Courier"/>
              </a:rPr>
              <a:t> </a:t>
            </a:r>
            <a:r>
              <a:rPr>
                <a:solidFill>
                  <a:srgbClr val="06287E"/>
                </a:solidFill>
                <a:latin typeface="Courier"/>
              </a:rPr>
              <a:t>mean</a:t>
            </a:r>
            <a:r>
              <a:rPr>
                <a:latin typeface="Courier"/>
              </a:rPr>
              <a:t>(</a:t>
            </a:r>
            <a:r>
              <a:rPr>
                <a:solidFill>
                  <a:srgbClr val="06287E"/>
                </a:solidFill>
                <a:latin typeface="Courier"/>
              </a:rPr>
              <a:t>c</a:t>
            </a:r>
            <a:r>
              <a:rPr>
                <a:latin typeface="Courier"/>
              </a:rPr>
              <a:t>(A,B,C))</a:t>
            </a:r>
            <a:br/>
            <a:r>
              <a:rPr>
                <a:latin typeface="Courier"/>
              </a:rPr>
              <a:t>scores_as_grp_means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06287E"/>
                </a:solidFill>
                <a:latin typeface="Courier"/>
              </a:rPr>
              <a:t>rep</a:t>
            </a:r>
            <a:r>
              <a:rPr>
                <a:latin typeface="Courier"/>
              </a:rPr>
              <a:t>(</a:t>
            </a:r>
            <a:r>
              <a:rPr>
                <a:solidFill>
                  <a:srgbClr val="06287E"/>
                </a:solidFill>
                <a:latin typeface="Courier"/>
              </a:rPr>
              <a:t>mean</a:t>
            </a:r>
            <a:r>
              <a:rPr>
                <a:latin typeface="Courier"/>
              </a:rPr>
              <a:t>(A),</a:t>
            </a:r>
            <a:r>
              <a:rPr>
                <a:solidFill>
                  <a:srgbClr val="40A070"/>
                </a:solidFill>
                <a:latin typeface="Courier"/>
              </a:rPr>
              <a:t>3</a:t>
            </a:r>
            <a:r>
              <a:rPr>
                <a:latin typeface="Courier"/>
              </a:rPr>
              <a:t>),</a:t>
            </a:r>
            <a:br/>
            <a:r>
              <a:rPr>
                <a:latin typeface="Courier"/>
              </a:rPr>
              <a:t>                           </a:t>
            </a:r>
            <a:r>
              <a:rPr>
                <a:solidFill>
                  <a:srgbClr val="06287E"/>
                </a:solidFill>
                <a:latin typeface="Courier"/>
              </a:rPr>
              <a:t>rep</a:t>
            </a:r>
            <a:r>
              <a:rPr>
                <a:latin typeface="Courier"/>
              </a:rPr>
              <a:t>(</a:t>
            </a:r>
            <a:r>
              <a:rPr>
                <a:solidFill>
                  <a:srgbClr val="06287E"/>
                </a:solidFill>
                <a:latin typeface="Courier"/>
              </a:rPr>
              <a:t>mean</a:t>
            </a:r>
            <a:r>
              <a:rPr>
                <a:latin typeface="Courier"/>
              </a:rPr>
              <a:t>(B),</a:t>
            </a:r>
            <a:r>
              <a:rPr>
                <a:solidFill>
                  <a:srgbClr val="40A070"/>
                </a:solidFill>
                <a:latin typeface="Courier"/>
              </a:rPr>
              <a:t>3</a:t>
            </a:r>
            <a:r>
              <a:rPr>
                <a:latin typeface="Courier"/>
              </a:rPr>
              <a:t>),</a:t>
            </a:r>
            <a:br/>
            <a:r>
              <a:rPr>
                <a:latin typeface="Courier"/>
              </a:rPr>
              <a:t>                           </a:t>
            </a:r>
            <a:r>
              <a:rPr>
                <a:solidFill>
                  <a:srgbClr val="06287E"/>
                </a:solidFill>
                <a:latin typeface="Courier"/>
              </a:rPr>
              <a:t>rep</a:t>
            </a:r>
            <a:r>
              <a:rPr>
                <a:latin typeface="Courier"/>
              </a:rPr>
              <a:t>(</a:t>
            </a:r>
            <a:r>
              <a:rPr>
                <a:solidFill>
                  <a:srgbClr val="06287E"/>
                </a:solidFill>
                <a:latin typeface="Courier"/>
              </a:rPr>
              <a:t>mean</a:t>
            </a:r>
            <a:r>
              <a:rPr>
                <a:latin typeface="Courier"/>
              </a:rPr>
              <a:t>(C),</a:t>
            </a:r>
            <a:r>
              <a:rPr>
                <a:solidFill>
                  <a:srgbClr val="40A070"/>
                </a:solidFill>
                <a:latin typeface="Courier"/>
              </a:rPr>
              <a:t>3</a:t>
            </a:r>
            <a:r>
              <a:rPr>
                <a:latin typeface="Courier"/>
              </a:rPr>
              <a:t>))</a:t>
            </a:r>
            <a:br/>
            <a:r>
              <a:rPr>
                <a:latin typeface="Courier"/>
              </a:rPr>
              <a:t>SS_Effect </a:t>
            </a:r>
            <a:r>
              <a:rPr>
                <a:solidFill>
                  <a:srgbClr val="007020"/>
                </a:solidFill>
                <a:latin typeface="Courier"/>
              </a:rPr>
              <a:t>&lt;-</a:t>
            </a:r>
            <a:r>
              <a:rPr>
                <a:latin typeface="Courier"/>
              </a:rPr>
              <a:t> </a:t>
            </a:r>
            <a:r>
              <a:rPr>
                <a:solidFill>
                  <a:srgbClr val="06287E"/>
                </a:solidFill>
                <a:latin typeface="Courier"/>
              </a:rPr>
              <a:t>sum</a:t>
            </a:r>
            <a:r>
              <a:rPr>
                <a:latin typeface="Courier"/>
              </a:rPr>
              <a:t>((scores_as_grp_means</a:t>
            </a:r>
            <a:r>
              <a:rPr>
                <a:solidFill>
                  <a:srgbClr val="4070A0"/>
                </a:solidFill>
                <a:latin typeface="Courier"/>
              </a:rPr>
              <a:t>-</a:t>
            </a:r>
            <a:r>
              <a:rPr>
                <a:latin typeface="Courier"/>
              </a:rPr>
              <a:t>grand_mean)</a:t>
            </a:r>
            <a:r>
              <a:rPr>
                <a:solidFill>
                  <a:srgbClr val="4070A0"/>
                </a:solidFill>
                <a:latin typeface="Courier"/>
              </a:rPr>
              <a:t>^</a:t>
            </a:r>
            <a:r>
              <a:rPr>
                <a:solidFill>
                  <a:srgbClr val="40A070"/>
                </a:solidFill>
                <a:latin typeface="Courier"/>
              </a:rPr>
              <a:t>2</a:t>
            </a:r>
            <a:r>
              <a:rPr>
                <a:latin typeface="Courier"/>
              </a:rPr>
              <a:t>)</a:t>
            </a:r>
            <a:br/>
            <a:r>
              <a:rPr>
                <a:solidFill>
                  <a:srgbClr val="06287E"/>
                </a:solidFill>
                <a:latin typeface="Courier"/>
              </a:rPr>
              <a:t>print</a:t>
            </a:r>
            <a:r>
              <a:rPr>
                <a:latin typeface="Courier"/>
              </a:rPr>
              <a:t>(SS_Effect)</a:t>
            </a:r>
          </a:p>
          <a:p>
            <a:pPr indent="0">
              <a:buNone/>
            </a:pPr>
            <a:r>
              <a:rPr>
                <a:latin typeface="Courier"/>
              </a:rPr>
              <a:t>## [1] 72</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effect from ANOVA table</a:t>
            </a:r>
          </a:p>
        </p:txBody>
      </p:sp>
      <p:sp>
        <p:nvSpPr>
          <p:cNvPr id="3" name="Content Placeholder 2"/>
          <p:cNvSpPr>
            <a:spLocks noGrp="1"/>
          </p:cNvSpPr>
          <p:nvPr>
            <p:ph idx="1"/>
          </p:nvPr>
        </p:nvSpPr>
        <p:spPr/>
        <p:txBody>
          <a:bodyPr>
            <a:normAutofit lnSpcReduction="10000"/>
          </a:bodyPr>
          <a:lstStyle/>
          <a:p>
            <a:pPr marL="0" indent="0">
              <a:buNone/>
            </a:pPr>
            <a:r>
              <a:t>Or, just look at the Sums of squares in the first row of the ANOVA table (for IV in this case, which represents the effect).</a:t>
            </a:r>
          </a:p>
          <a:p>
            <a:pPr indent="0">
              <a:buNone/>
            </a:pPr>
            <a:r>
              <a:rPr>
                <a:solidFill>
                  <a:srgbClr val="06287E"/>
                </a:solidFill>
                <a:latin typeface="Courier"/>
              </a:rPr>
              <a:t>summary</a:t>
            </a:r>
            <a:r>
              <a:rPr>
                <a:latin typeface="Courier"/>
              </a:rPr>
              <a:t>(</a:t>
            </a:r>
            <a:r>
              <a:rPr>
                <a:solidFill>
                  <a:srgbClr val="06287E"/>
                </a:solidFill>
                <a:latin typeface="Courier"/>
              </a:rPr>
              <a:t>aov</a:t>
            </a:r>
            <a:r>
              <a:rPr>
                <a:latin typeface="Courier"/>
              </a:rPr>
              <a:t>(DV</a:t>
            </a:r>
            <a:r>
              <a:rPr>
                <a:solidFill>
                  <a:srgbClr val="4070A0"/>
                </a:solidFill>
                <a:latin typeface="Courier"/>
              </a:rPr>
              <a:t>~</a:t>
            </a:r>
            <a:r>
              <a:rPr>
                <a:latin typeface="Courier"/>
              </a:rPr>
              <a:t>IV, df))</a:t>
            </a:r>
          </a:p>
          <a:p>
            <a:pPr indent="0">
              <a:buNone/>
            </a:pPr>
            <a:r>
              <a:rPr>
                <a:latin typeface="Courier"/>
              </a:rPr>
              <a:t>##             Df Sum Sq Mean Sq F value Pr(&gt;F)
## IV           2     72   36.00   0.939  0.442
## Residuals    6    230   38.33</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error</a:t>
            </a:r>
          </a:p>
        </p:txBody>
      </p:sp>
      <p:sp>
        <p:nvSpPr>
          <p:cNvPr id="3" name="Content Placeholder 2"/>
          <p:cNvSpPr>
            <a:spLocks noGrp="1"/>
          </p:cNvSpPr>
          <p:nvPr>
            <p:ph idx="1"/>
          </p:nvPr>
        </p:nvSpPr>
        <p:spPr/>
        <p:txBody>
          <a:bodyPr/>
          <a:lstStyle/>
          <a:p>
            <a:pPr marL="0" indent="0">
              <a:buNone/>
            </a:pPr>
            <a:r>
              <a:t>The sum of the squared deviations between each score and it’s group mean.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ANOVA</a:t>
            </a:r>
          </a:p>
        </p:txBody>
      </p:sp>
      <p:sp>
        <p:nvSpPr>
          <p:cNvPr id="3" name="Content Placeholder 2"/>
          <p:cNvSpPr>
            <a:spLocks noGrp="1"/>
          </p:cNvSpPr>
          <p:nvPr>
            <p:ph idx="1"/>
          </p:nvPr>
        </p:nvSpPr>
        <p:spPr/>
        <p:txBody>
          <a:bodyPr/>
          <a:lstStyle/>
          <a:p>
            <a:pPr marL="0" indent="0">
              <a:buNone/>
            </a:pPr>
            <a:r>
              <a:t>ANOVA stands for ANalysis Of VAriance</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 SS error</a:t>
            </a:r>
          </a:p>
        </p:txBody>
      </p:sp>
      <p:sp>
        <p:nvSpPr>
          <p:cNvPr id="3" name="Content Placeholder 2"/>
          <p:cNvSpPr>
            <a:spLocks noGrp="1"/>
          </p:cNvSpPr>
          <p:nvPr>
            <p:ph idx="1"/>
          </p:nvPr>
        </p:nvSpPr>
        <p:spPr/>
        <p:txBody>
          <a:bodyPr>
            <a:normAutofit fontScale="92500" lnSpcReduction="10000"/>
          </a:bodyPr>
          <a:lstStyle/>
          <a:p>
            <a:pPr indent="0">
              <a:buNone/>
            </a:pPr>
            <a:r>
              <a:rPr>
                <a:latin typeface="Courier"/>
              </a:rPr>
              <a:t>A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20</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B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6</a:t>
            </a:r>
            <a:r>
              <a:rPr>
                <a:latin typeface="Courier"/>
              </a:rPr>
              <a:t>,</a:t>
            </a:r>
            <a:r>
              <a:rPr>
                <a:solidFill>
                  <a:srgbClr val="40A070"/>
                </a:solidFill>
                <a:latin typeface="Courier"/>
              </a:rPr>
              <a:t>2</a:t>
            </a:r>
            <a:r>
              <a:rPr>
                <a:latin typeface="Courier"/>
              </a:rPr>
              <a:t>,</a:t>
            </a:r>
            <a:r>
              <a:rPr>
                <a:solidFill>
                  <a:srgbClr val="40A070"/>
                </a:solidFill>
                <a:latin typeface="Courier"/>
              </a:rPr>
              <a:t>7</a:t>
            </a:r>
            <a:r>
              <a:rPr>
                <a:latin typeface="Courier"/>
              </a:rPr>
              <a:t>)</a:t>
            </a:r>
            <a:br/>
            <a:r>
              <a:rPr>
                <a:latin typeface="Courier"/>
              </a:rPr>
              <a:t>C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scores_as_grp_means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06287E"/>
                </a:solidFill>
                <a:latin typeface="Courier"/>
              </a:rPr>
              <a:t>rep</a:t>
            </a:r>
            <a:r>
              <a:rPr>
                <a:latin typeface="Courier"/>
              </a:rPr>
              <a:t>(</a:t>
            </a:r>
            <a:r>
              <a:rPr>
                <a:solidFill>
                  <a:srgbClr val="06287E"/>
                </a:solidFill>
                <a:latin typeface="Courier"/>
              </a:rPr>
              <a:t>mean</a:t>
            </a:r>
            <a:r>
              <a:rPr>
                <a:latin typeface="Courier"/>
              </a:rPr>
              <a:t>(A),</a:t>
            </a:r>
            <a:r>
              <a:rPr>
                <a:solidFill>
                  <a:srgbClr val="40A070"/>
                </a:solidFill>
                <a:latin typeface="Courier"/>
              </a:rPr>
              <a:t>3</a:t>
            </a:r>
            <a:r>
              <a:rPr>
                <a:latin typeface="Courier"/>
              </a:rPr>
              <a:t>),</a:t>
            </a:r>
            <a:br/>
            <a:r>
              <a:rPr>
                <a:latin typeface="Courier"/>
              </a:rPr>
              <a:t>                           </a:t>
            </a:r>
            <a:r>
              <a:rPr>
                <a:solidFill>
                  <a:srgbClr val="06287E"/>
                </a:solidFill>
                <a:latin typeface="Courier"/>
              </a:rPr>
              <a:t>rep</a:t>
            </a:r>
            <a:r>
              <a:rPr>
                <a:latin typeface="Courier"/>
              </a:rPr>
              <a:t>(</a:t>
            </a:r>
            <a:r>
              <a:rPr>
                <a:solidFill>
                  <a:srgbClr val="06287E"/>
                </a:solidFill>
                <a:latin typeface="Courier"/>
              </a:rPr>
              <a:t>mean</a:t>
            </a:r>
            <a:r>
              <a:rPr>
                <a:latin typeface="Courier"/>
              </a:rPr>
              <a:t>(B),</a:t>
            </a:r>
            <a:r>
              <a:rPr>
                <a:solidFill>
                  <a:srgbClr val="40A070"/>
                </a:solidFill>
                <a:latin typeface="Courier"/>
              </a:rPr>
              <a:t>3</a:t>
            </a:r>
            <a:r>
              <a:rPr>
                <a:latin typeface="Courier"/>
              </a:rPr>
              <a:t>),</a:t>
            </a:r>
            <a:br/>
            <a:r>
              <a:rPr>
                <a:latin typeface="Courier"/>
              </a:rPr>
              <a:t>                           </a:t>
            </a:r>
            <a:r>
              <a:rPr>
                <a:solidFill>
                  <a:srgbClr val="06287E"/>
                </a:solidFill>
                <a:latin typeface="Courier"/>
              </a:rPr>
              <a:t>rep</a:t>
            </a:r>
            <a:r>
              <a:rPr>
                <a:latin typeface="Courier"/>
              </a:rPr>
              <a:t>(</a:t>
            </a:r>
            <a:r>
              <a:rPr>
                <a:solidFill>
                  <a:srgbClr val="06287E"/>
                </a:solidFill>
                <a:latin typeface="Courier"/>
              </a:rPr>
              <a:t>mean</a:t>
            </a:r>
            <a:r>
              <a:rPr>
                <a:latin typeface="Courier"/>
              </a:rPr>
              <a:t>(C),</a:t>
            </a:r>
            <a:r>
              <a:rPr>
                <a:solidFill>
                  <a:srgbClr val="40A070"/>
                </a:solidFill>
                <a:latin typeface="Courier"/>
              </a:rPr>
              <a:t>3</a:t>
            </a:r>
            <a:r>
              <a:rPr>
                <a:latin typeface="Courier"/>
              </a:rPr>
              <a:t>))</a:t>
            </a:r>
            <a:br/>
            <a:r>
              <a:rPr>
                <a:latin typeface="Courier"/>
              </a:rPr>
              <a:t>SS_Error </a:t>
            </a:r>
            <a:r>
              <a:rPr>
                <a:solidFill>
                  <a:srgbClr val="007020"/>
                </a:solidFill>
                <a:latin typeface="Courier"/>
              </a:rPr>
              <a:t>&lt;-</a:t>
            </a:r>
            <a:r>
              <a:rPr>
                <a:latin typeface="Courier"/>
              </a:rPr>
              <a:t> </a:t>
            </a:r>
            <a:r>
              <a:rPr>
                <a:solidFill>
                  <a:srgbClr val="06287E"/>
                </a:solidFill>
                <a:latin typeface="Courier"/>
              </a:rPr>
              <a:t>sum</a:t>
            </a:r>
            <a:r>
              <a:rPr>
                <a:latin typeface="Courier"/>
              </a:rPr>
              <a:t>((scores_as_grp_means</a:t>
            </a:r>
            <a:r>
              <a:rPr>
                <a:solidFill>
                  <a:srgbClr val="4070A0"/>
                </a:solidFill>
                <a:latin typeface="Courier"/>
              </a:rPr>
              <a:t>-</a:t>
            </a:r>
            <a:r>
              <a:rPr>
                <a:solidFill>
                  <a:srgbClr val="06287E"/>
                </a:solidFill>
                <a:latin typeface="Courier"/>
              </a:rPr>
              <a:t>c</a:t>
            </a:r>
            <a:r>
              <a:rPr>
                <a:latin typeface="Courier"/>
              </a:rPr>
              <a:t>(A,B,C))</a:t>
            </a:r>
            <a:r>
              <a:rPr>
                <a:solidFill>
                  <a:srgbClr val="4070A0"/>
                </a:solidFill>
                <a:latin typeface="Courier"/>
              </a:rPr>
              <a:t>^</a:t>
            </a:r>
            <a:r>
              <a:rPr>
                <a:solidFill>
                  <a:srgbClr val="40A070"/>
                </a:solidFill>
                <a:latin typeface="Courier"/>
              </a:rPr>
              <a:t>2</a:t>
            </a:r>
            <a:r>
              <a:rPr>
                <a:latin typeface="Courier"/>
              </a:rPr>
              <a:t>)</a:t>
            </a:r>
            <a:br/>
            <a:r>
              <a:rPr>
                <a:solidFill>
                  <a:srgbClr val="06287E"/>
                </a:solidFill>
                <a:latin typeface="Courier"/>
              </a:rPr>
              <a:t>print</a:t>
            </a:r>
            <a:r>
              <a:rPr>
                <a:latin typeface="Courier"/>
              </a:rPr>
              <a:t>(SS_Error)</a:t>
            </a:r>
          </a:p>
          <a:p>
            <a:pPr indent="0">
              <a:buNone/>
            </a:pPr>
            <a:r>
              <a:rPr>
                <a:latin typeface="Courier"/>
              </a:rPr>
              <a:t>## [1] 230</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SS error from ANOVA table</a:t>
            </a:r>
          </a:p>
        </p:txBody>
      </p:sp>
      <p:sp>
        <p:nvSpPr>
          <p:cNvPr id="3" name="Content Placeholder 2"/>
          <p:cNvSpPr>
            <a:spLocks noGrp="1"/>
          </p:cNvSpPr>
          <p:nvPr>
            <p:ph idx="1"/>
          </p:nvPr>
        </p:nvSpPr>
        <p:spPr/>
        <p:txBody>
          <a:bodyPr>
            <a:normAutofit fontScale="92500"/>
          </a:bodyPr>
          <a:lstStyle/>
          <a:p>
            <a:pPr marL="0" indent="0">
              <a:buNone/>
            </a:pPr>
            <a:r>
              <a:t>Or, just look at the Sums of squares in the second row of the ANOVA table (for residuals in this case, which represents the error).</a:t>
            </a:r>
          </a:p>
          <a:p>
            <a:pPr indent="0">
              <a:buNone/>
            </a:pPr>
            <a:r>
              <a:rPr>
                <a:solidFill>
                  <a:srgbClr val="06287E"/>
                </a:solidFill>
                <a:latin typeface="Courier"/>
              </a:rPr>
              <a:t>summary</a:t>
            </a:r>
            <a:r>
              <a:rPr>
                <a:latin typeface="Courier"/>
              </a:rPr>
              <a:t>(</a:t>
            </a:r>
            <a:r>
              <a:rPr>
                <a:solidFill>
                  <a:srgbClr val="06287E"/>
                </a:solidFill>
                <a:latin typeface="Courier"/>
              </a:rPr>
              <a:t>aov</a:t>
            </a:r>
            <a:r>
              <a:rPr>
                <a:latin typeface="Courier"/>
              </a:rPr>
              <a:t>(DV</a:t>
            </a:r>
            <a:r>
              <a:rPr>
                <a:solidFill>
                  <a:srgbClr val="4070A0"/>
                </a:solidFill>
                <a:latin typeface="Courier"/>
              </a:rPr>
              <a:t>~</a:t>
            </a:r>
            <a:r>
              <a:rPr>
                <a:latin typeface="Courier"/>
              </a:rPr>
              <a:t>IV, df))</a:t>
            </a:r>
          </a:p>
          <a:p>
            <a:pPr indent="0">
              <a:buNone/>
            </a:pPr>
            <a:r>
              <a:rPr>
                <a:latin typeface="Courier"/>
              </a:rPr>
              <a:t>##             Df Sum Sq Mean Sq F value Pr(&gt;F)
## IV           2     72   36.00   0.939  0.442
## Residuals    6    230   38.33</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Getting F and p from ANOVA table</a:t>
            </a:r>
          </a:p>
        </p:txBody>
      </p:sp>
      <p:sp>
        <p:nvSpPr>
          <p:cNvPr id="3" name="Content Placeholder 2"/>
          <p:cNvSpPr>
            <a:spLocks noGrp="1"/>
          </p:cNvSpPr>
          <p:nvPr>
            <p:ph idx="1"/>
          </p:nvPr>
        </p:nvSpPr>
        <p:spPr/>
        <p:txBody>
          <a:bodyPr>
            <a:normAutofit fontScale="92500"/>
          </a:bodyPr>
          <a:lstStyle/>
          <a:p>
            <a:pPr marL="0" indent="0">
              <a:buNone/>
            </a:pPr>
            <a:r>
              <a:t>Put the ANOVA summary into a variable</a:t>
            </a:r>
          </a:p>
          <a:p>
            <a:pPr indent="0">
              <a:buNone/>
            </a:pPr>
            <a:r>
              <a:rPr>
                <a:latin typeface="Courier"/>
              </a:rPr>
              <a:t>anova_variable </a:t>
            </a:r>
            <a:r>
              <a:rPr>
                <a:solidFill>
                  <a:srgbClr val="007020"/>
                </a:solidFill>
                <a:latin typeface="Courier"/>
              </a:rPr>
              <a:t>&lt;-</a:t>
            </a:r>
            <a:r>
              <a:rPr>
                <a:latin typeface="Courier"/>
              </a:rPr>
              <a:t> </a:t>
            </a:r>
            <a:r>
              <a:rPr>
                <a:solidFill>
                  <a:srgbClr val="06287E"/>
                </a:solidFill>
                <a:latin typeface="Courier"/>
              </a:rPr>
              <a:t>summary</a:t>
            </a:r>
            <a:r>
              <a:rPr>
                <a:latin typeface="Courier"/>
              </a:rPr>
              <a:t>(</a:t>
            </a:r>
            <a:r>
              <a:rPr>
                <a:solidFill>
                  <a:srgbClr val="06287E"/>
                </a:solidFill>
                <a:latin typeface="Courier"/>
              </a:rPr>
              <a:t>aov</a:t>
            </a:r>
            <a:r>
              <a:rPr>
                <a:latin typeface="Courier"/>
              </a:rPr>
              <a:t>(DV</a:t>
            </a:r>
            <a:r>
              <a:rPr>
                <a:solidFill>
                  <a:srgbClr val="4070A0"/>
                </a:solidFill>
                <a:latin typeface="Courier"/>
              </a:rPr>
              <a:t>~</a:t>
            </a:r>
            <a:r>
              <a:rPr>
                <a:latin typeface="Courier"/>
              </a:rPr>
              <a:t>IV, df))</a:t>
            </a:r>
          </a:p>
          <a:p>
            <a:pPr marL="0" indent="0">
              <a:buNone/>
            </a:pPr>
            <a:r>
              <a:t>Get F and associated p</a:t>
            </a:r>
          </a:p>
          <a:p>
            <a:pPr indent="0">
              <a:buNone/>
            </a:pPr>
            <a:r>
              <a:rPr>
                <a:latin typeface="Courier"/>
              </a:rPr>
              <a:t>anova_variable[[</a:t>
            </a:r>
            <a:r>
              <a:rPr>
                <a:solidFill>
                  <a:srgbClr val="40A070"/>
                </a:solidFill>
                <a:latin typeface="Courier"/>
              </a:rPr>
              <a:t>1</a:t>
            </a:r>
            <a:r>
              <a:rPr>
                <a:latin typeface="Courier"/>
              </a:rPr>
              <a:t>]]</a:t>
            </a:r>
            <a:r>
              <a:rPr>
                <a:solidFill>
                  <a:srgbClr val="4070A0"/>
                </a:solidFill>
                <a:latin typeface="Courier"/>
              </a:rPr>
              <a:t>$`</a:t>
            </a:r>
            <a:r>
              <a:rPr>
                <a:solidFill>
                  <a:srgbClr val="7D9029"/>
                </a:solidFill>
                <a:latin typeface="Courier"/>
              </a:rPr>
              <a:t>F value</a:t>
            </a:r>
            <a:r>
              <a:rPr>
                <a:solidFill>
                  <a:srgbClr val="4070A0"/>
                </a:solidFill>
                <a:latin typeface="Courier"/>
              </a:rPr>
              <a:t>`</a:t>
            </a:r>
          </a:p>
          <a:p>
            <a:pPr indent="0">
              <a:buNone/>
            </a:pPr>
            <a:r>
              <a:rPr>
                <a:latin typeface="Courier"/>
              </a:rPr>
              <a:t>## [1] 0.9391304        NA</a:t>
            </a:r>
          </a:p>
          <a:p>
            <a:pPr indent="0">
              <a:buNone/>
            </a:pPr>
            <a:r>
              <a:rPr>
                <a:latin typeface="Courier"/>
              </a:rPr>
              <a:t>anova_variable[[</a:t>
            </a:r>
            <a:r>
              <a:rPr>
                <a:solidFill>
                  <a:srgbClr val="40A070"/>
                </a:solidFill>
                <a:latin typeface="Courier"/>
              </a:rPr>
              <a:t>1</a:t>
            </a:r>
            <a:r>
              <a:rPr>
                <a:latin typeface="Courier"/>
              </a:rPr>
              <a:t>]]</a:t>
            </a:r>
            <a:r>
              <a:rPr>
                <a:solidFill>
                  <a:srgbClr val="4070A0"/>
                </a:solidFill>
                <a:latin typeface="Courier"/>
              </a:rPr>
              <a:t>$`</a:t>
            </a:r>
            <a:r>
              <a:rPr>
                <a:solidFill>
                  <a:srgbClr val="7D9029"/>
                </a:solidFill>
                <a:latin typeface="Courier"/>
              </a:rPr>
              <a:t>Pr(&gt;F)</a:t>
            </a:r>
            <a:r>
              <a:rPr>
                <a:solidFill>
                  <a:srgbClr val="4070A0"/>
                </a:solidFill>
                <a:latin typeface="Courier"/>
              </a:rPr>
              <a:t>`</a:t>
            </a:r>
          </a:p>
          <a:p>
            <a:pPr indent="0">
              <a:buNone/>
            </a:pPr>
            <a:r>
              <a:rPr>
                <a:latin typeface="Courier"/>
              </a:rPr>
              <a:t>## [1] 0.4417359        NA</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Getting Df, SS, and MS</a:t>
            </a:r>
          </a:p>
        </p:txBody>
      </p:sp>
      <p:sp>
        <p:nvSpPr>
          <p:cNvPr id="3" name="Content Placeholder 2"/>
          <p:cNvSpPr>
            <a:spLocks noGrp="1"/>
          </p:cNvSpPr>
          <p:nvPr>
            <p:ph idx="1"/>
          </p:nvPr>
        </p:nvSpPr>
        <p:spPr/>
        <p:txBody>
          <a:bodyPr/>
          <a:lstStyle/>
          <a:p>
            <a:pPr indent="0">
              <a:buNone/>
            </a:pPr>
            <a:r>
              <a:rPr>
                <a:latin typeface="Courier"/>
              </a:rPr>
              <a:t>anova_variable[[</a:t>
            </a:r>
            <a:r>
              <a:rPr>
                <a:solidFill>
                  <a:srgbClr val="40A070"/>
                </a:solidFill>
                <a:latin typeface="Courier"/>
              </a:rPr>
              <a:t>1</a:t>
            </a:r>
            <a:r>
              <a:rPr>
                <a:latin typeface="Courier"/>
              </a:rPr>
              <a:t>]]</a:t>
            </a:r>
            <a:r>
              <a:rPr>
                <a:solidFill>
                  <a:srgbClr val="4070A0"/>
                </a:solidFill>
                <a:latin typeface="Courier"/>
              </a:rPr>
              <a:t>$</a:t>
            </a:r>
            <a:r>
              <a:rPr>
                <a:latin typeface="Courier"/>
              </a:rPr>
              <a:t>Df</a:t>
            </a:r>
          </a:p>
          <a:p>
            <a:pPr indent="0">
              <a:buNone/>
            </a:pPr>
            <a:r>
              <a:rPr>
                <a:latin typeface="Courier"/>
              </a:rPr>
              <a:t>## [1] 2 6</a:t>
            </a:r>
          </a:p>
          <a:p>
            <a:pPr indent="0">
              <a:buNone/>
            </a:pPr>
            <a:r>
              <a:rPr>
                <a:latin typeface="Courier"/>
              </a:rPr>
              <a:t>anova_variable[[</a:t>
            </a:r>
            <a:r>
              <a:rPr>
                <a:solidFill>
                  <a:srgbClr val="40A070"/>
                </a:solidFill>
                <a:latin typeface="Courier"/>
              </a:rPr>
              <a:t>1</a:t>
            </a:r>
            <a:r>
              <a:rPr>
                <a:latin typeface="Courier"/>
              </a:rPr>
              <a:t>]]</a:t>
            </a:r>
            <a:r>
              <a:rPr>
                <a:solidFill>
                  <a:srgbClr val="4070A0"/>
                </a:solidFill>
                <a:latin typeface="Courier"/>
              </a:rPr>
              <a:t>$`</a:t>
            </a:r>
            <a:r>
              <a:rPr>
                <a:solidFill>
                  <a:srgbClr val="7D9029"/>
                </a:solidFill>
                <a:latin typeface="Courier"/>
              </a:rPr>
              <a:t>Sum Sq</a:t>
            </a:r>
            <a:r>
              <a:rPr>
                <a:solidFill>
                  <a:srgbClr val="4070A0"/>
                </a:solidFill>
                <a:latin typeface="Courier"/>
              </a:rPr>
              <a:t>`</a:t>
            </a:r>
          </a:p>
          <a:p>
            <a:pPr indent="0">
              <a:buNone/>
            </a:pPr>
            <a:r>
              <a:rPr>
                <a:latin typeface="Courier"/>
              </a:rPr>
              <a:t>## [1]  72 230</a:t>
            </a:r>
          </a:p>
          <a:p>
            <a:pPr indent="0">
              <a:buNone/>
            </a:pPr>
            <a:r>
              <a:rPr>
                <a:latin typeface="Courier"/>
              </a:rPr>
              <a:t>anova_variable[[</a:t>
            </a:r>
            <a:r>
              <a:rPr>
                <a:solidFill>
                  <a:srgbClr val="40A070"/>
                </a:solidFill>
                <a:latin typeface="Courier"/>
              </a:rPr>
              <a:t>1</a:t>
            </a:r>
            <a:r>
              <a:rPr>
                <a:latin typeface="Courier"/>
              </a:rPr>
              <a:t>]]</a:t>
            </a:r>
            <a:r>
              <a:rPr>
                <a:solidFill>
                  <a:srgbClr val="4070A0"/>
                </a:solidFill>
                <a:latin typeface="Courier"/>
              </a:rPr>
              <a:t>$`</a:t>
            </a:r>
            <a:r>
              <a:rPr>
                <a:solidFill>
                  <a:srgbClr val="7D9029"/>
                </a:solidFill>
                <a:latin typeface="Courier"/>
              </a:rPr>
              <a:t>Mean Sq</a:t>
            </a:r>
            <a:r>
              <a:rPr>
                <a:solidFill>
                  <a:srgbClr val="4070A0"/>
                </a:solidFill>
                <a:latin typeface="Courier"/>
              </a:rPr>
              <a:t>`</a:t>
            </a:r>
          </a:p>
          <a:p>
            <a:pPr indent="0">
              <a:buNone/>
            </a:pPr>
            <a:r>
              <a:rPr>
                <a:latin typeface="Courier"/>
              </a:rPr>
              <a:t>## [1] 36.00000 38.33333</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Analysis of Variance (ANOVA)</a:t>
            </a:r>
          </a:p>
        </p:txBody>
      </p:sp>
      <p:sp>
        <p:nvSpPr>
          <p:cNvPr id="3" name="Content Placeholder 2"/>
          <p:cNvSpPr>
            <a:spLocks noGrp="1"/>
          </p:cNvSpPr>
          <p:nvPr>
            <p:ph idx="1"/>
          </p:nvPr>
        </p:nvSpPr>
        <p:spPr/>
        <p:txBody>
          <a:bodyPr>
            <a:normAutofit/>
          </a:bodyPr>
          <a:lstStyle/>
          <a:p>
            <a:pPr marL="480060" indent="-342900"/>
            <a:r>
              <a:rPr lang="en-US" sz="1800" dirty="0"/>
              <a:t>What happens when we have one continuous DV, and one categorical IV </a:t>
            </a:r>
            <a:r>
              <a:rPr lang="en-US" sz="1800" i="1" dirty="0"/>
              <a:t>with 2 or more levels</a:t>
            </a:r>
            <a:r>
              <a:rPr lang="en-US" sz="1800" dirty="0"/>
              <a:t>, and/or </a:t>
            </a:r>
            <a:r>
              <a:rPr lang="en-US" sz="1800" i="1" dirty="0"/>
              <a:t>more than one categorical IV with 2 or more levels each</a:t>
            </a:r>
            <a:r>
              <a:rPr lang="en-US" sz="1800" dirty="0"/>
              <a:t>?</a:t>
            </a:r>
          </a:p>
          <a:p>
            <a:pPr marL="137160" indent="0">
              <a:buNone/>
            </a:pPr>
            <a:r>
              <a:rPr lang="en-US" sz="2000" dirty="0"/>
              <a:t>  </a:t>
            </a:r>
            <a:r>
              <a:rPr lang="en-US" sz="1800" dirty="0"/>
              <a:t>   We use a </a:t>
            </a:r>
            <a:r>
              <a:rPr lang="en-US" sz="1800" i="1" dirty="0"/>
              <a:t>NEW test!!</a:t>
            </a:r>
            <a:r>
              <a:rPr lang="en-US" sz="1800" dirty="0"/>
              <a:t> </a:t>
            </a:r>
            <a:r>
              <a:rPr lang="en-US" sz="1800" b="1" dirty="0"/>
              <a:t>Analysis of Variance (ANOVA)</a:t>
            </a:r>
          </a:p>
          <a:p>
            <a:pPr marL="137160" indent="0">
              <a:buNone/>
            </a:pPr>
            <a:endParaRPr lang="en-US" sz="500" dirty="0"/>
          </a:p>
          <a:p>
            <a:pPr marL="594360" indent="-457200"/>
            <a:r>
              <a:rPr lang="en-US" sz="1800" b="1" dirty="0"/>
              <a:t>One-Way Analysis of Variance (One-Way ANOVA):</a:t>
            </a:r>
            <a:r>
              <a:rPr lang="en-US" sz="1800" dirty="0"/>
              <a:t> a statistical procedure used to test hypotheses about one categorical IV (called a “factor”) with </a:t>
            </a:r>
            <a:r>
              <a:rPr lang="en-US" sz="1800" b="1" dirty="0"/>
              <a:t>two or more levels</a:t>
            </a:r>
            <a:r>
              <a:rPr lang="en-US" sz="1800" dirty="0"/>
              <a:t>, concerning the variance among group means of one continuous DV (Chapter 11)</a:t>
            </a:r>
          </a:p>
          <a:p>
            <a:pPr marL="594360" indent="-457200">
              <a:buFont typeface="Wingdings" charset="2"/>
              <a:buChar char="Ø"/>
            </a:pPr>
            <a:r>
              <a:rPr lang="en-US" sz="1800" dirty="0"/>
              <a:t>The “</a:t>
            </a:r>
            <a:r>
              <a:rPr lang="en-US" sz="1800" i="1" dirty="0"/>
              <a:t>One-way</a:t>
            </a:r>
            <a:r>
              <a:rPr lang="en-US" sz="1800" dirty="0"/>
              <a:t>” in the name indicates the number of categorical IV’s being tested (</a:t>
            </a:r>
            <a:r>
              <a:rPr lang="en-US" sz="1800" b="1" u="sng" dirty="0"/>
              <a:t>NOT</a:t>
            </a:r>
            <a:r>
              <a:rPr lang="en-US" sz="1800" dirty="0"/>
              <a:t> the number of levels in each IV!!)</a:t>
            </a:r>
          </a:p>
          <a:p>
            <a:pPr marL="594360" indent="-457200">
              <a:buFont typeface="Wingdings" charset="2"/>
              <a:buChar char="Ø"/>
            </a:pPr>
            <a:r>
              <a:rPr lang="en-US" sz="1800" b="1" i="1" dirty="0">
                <a:sym typeface="Wingdings"/>
              </a:rPr>
              <a:t>One-Way </a:t>
            </a:r>
            <a:r>
              <a:rPr lang="en-US" sz="1800" dirty="0">
                <a:sym typeface="Wingdings"/>
              </a:rPr>
              <a:t>ANOVA tests hypotheses about </a:t>
            </a:r>
            <a:r>
              <a:rPr lang="en-US" sz="1800" b="1" i="1" dirty="0">
                <a:sym typeface="Wingdings"/>
              </a:rPr>
              <a:t>one</a:t>
            </a:r>
            <a:r>
              <a:rPr lang="en-US" sz="1800" dirty="0">
                <a:sym typeface="Wingdings"/>
              </a:rPr>
              <a:t> categorical IV with two or more levels (Chapter 11)</a:t>
            </a:r>
          </a:p>
          <a:p>
            <a:pPr marL="594360" indent="-457200">
              <a:buFont typeface="Wingdings" charset="2"/>
              <a:buChar char="Ø"/>
            </a:pPr>
            <a:r>
              <a:rPr lang="en-US" sz="1800" b="1" i="1" dirty="0">
                <a:sym typeface="Wingdings"/>
              </a:rPr>
              <a:t>Two-Way </a:t>
            </a:r>
            <a:r>
              <a:rPr lang="en-US" sz="1800" dirty="0">
                <a:sym typeface="Wingdings"/>
              </a:rPr>
              <a:t>ANOVA tests hypotheses about </a:t>
            </a:r>
            <a:r>
              <a:rPr lang="en-US" sz="1800" b="1" i="1" dirty="0">
                <a:sym typeface="Wingdings"/>
              </a:rPr>
              <a:t>two</a:t>
            </a:r>
            <a:r>
              <a:rPr lang="en-US" sz="1800" dirty="0">
                <a:sym typeface="Wingdings"/>
              </a:rPr>
              <a:t> categorical IVs, each with two or more levels (Chapter 12)</a:t>
            </a:r>
          </a:p>
          <a:p>
            <a:pPr marL="594360" indent="-457200">
              <a:buFont typeface="Wingdings" charset="2"/>
              <a:buChar char="Ø"/>
            </a:pPr>
            <a:r>
              <a:rPr lang="en-US" sz="1800" b="1" i="1" dirty="0">
                <a:sym typeface="Wingdings"/>
              </a:rPr>
              <a:t>Three-Way</a:t>
            </a:r>
            <a:r>
              <a:rPr lang="en-US" sz="1800" dirty="0">
                <a:sym typeface="Wingdings"/>
              </a:rPr>
              <a:t> ANOVA tests hypotheses about </a:t>
            </a:r>
            <a:r>
              <a:rPr lang="en-US" sz="1800" b="1" i="1" dirty="0">
                <a:sym typeface="Wingdings"/>
              </a:rPr>
              <a:t>three</a:t>
            </a:r>
            <a:r>
              <a:rPr lang="en-US" sz="1800" dirty="0">
                <a:sym typeface="Wingdings"/>
              </a:rPr>
              <a:t> categorical IVs, each with two or more levels (We won’t cover these in PSYC2111)</a:t>
            </a:r>
            <a:endParaRPr lang="en-US" sz="1800" dirty="0"/>
          </a:p>
          <a:p>
            <a:pPr marL="137160" indent="0">
              <a:buNone/>
            </a:pPr>
            <a:endParaRPr lang="en-US" sz="1800" dirty="0"/>
          </a:p>
        </p:txBody>
      </p:sp>
      <p:sp>
        <p:nvSpPr>
          <p:cNvPr id="4" name="Right Arrow 3"/>
          <p:cNvSpPr/>
          <p:nvPr/>
        </p:nvSpPr>
        <p:spPr>
          <a:xfrm>
            <a:off x="2743200" y="2362200"/>
            <a:ext cx="6858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0787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strVal val="#ppt_w*0.70"/>
                                          </p:val>
                                        </p:tav>
                                        <p:tav tm="100000">
                                          <p:val>
                                            <p:strVal val="#ppt_w"/>
                                          </p:val>
                                        </p:tav>
                                      </p:tavLst>
                                    </p:anim>
                                    <p:anim calcmode="lin" valueType="num">
                                      <p:cBhvr>
                                        <p:cTn id="12" dur="1000" fill="hold"/>
                                        <p:tgtEl>
                                          <p:spTgt spid="4"/>
                                        </p:tgtEl>
                                        <p:attrNameLst>
                                          <p:attrName>ppt_h</p:attrName>
                                        </p:attrNameLst>
                                      </p:cBhvr>
                                      <p:tavLst>
                                        <p:tav tm="0">
                                          <p:val>
                                            <p:strVal val="#ppt_h"/>
                                          </p:val>
                                        </p:tav>
                                        <p:tav tm="100000">
                                          <p:val>
                                            <p:strVal val="#ppt_h"/>
                                          </p:val>
                                        </p:tav>
                                      </p:tavLst>
                                    </p:anim>
                                    <p:animEffect transition="in" filter="fad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2 Types of One-Way ANOVA</a:t>
            </a:r>
          </a:p>
        </p:txBody>
      </p:sp>
      <p:sp>
        <p:nvSpPr>
          <p:cNvPr id="3" name="Content Placeholder 2"/>
          <p:cNvSpPr>
            <a:spLocks noGrp="1"/>
          </p:cNvSpPr>
          <p:nvPr>
            <p:ph idx="1"/>
          </p:nvPr>
        </p:nvSpPr>
        <p:spPr/>
        <p:txBody>
          <a:bodyPr>
            <a:normAutofit/>
          </a:bodyPr>
          <a:lstStyle/>
          <a:p>
            <a:pPr marL="422910" indent="-285750"/>
            <a:r>
              <a:rPr lang="en-US" sz="1800" b="1" dirty="0"/>
              <a:t>2 Types </a:t>
            </a:r>
            <a:r>
              <a:rPr lang="en-US" sz="1800" dirty="0"/>
              <a:t>of One-Way ANOVA (used for a continuous DV, and one categorical IV with 2 or more levels):</a:t>
            </a:r>
          </a:p>
          <a:p>
            <a:pPr marL="422910" indent="-285750">
              <a:buFont typeface="Wingdings" charset="2"/>
              <a:buChar char="Ø"/>
            </a:pPr>
            <a:r>
              <a:rPr lang="en-US" sz="1800" dirty="0"/>
              <a:t>One-Way Between-Subjects ANOVA</a:t>
            </a:r>
          </a:p>
          <a:p>
            <a:pPr marL="422910" indent="-285750">
              <a:buFont typeface="Wingdings" charset="2"/>
              <a:buChar char="Ø"/>
            </a:pPr>
            <a:r>
              <a:rPr lang="en-US" sz="1800" dirty="0"/>
              <a:t>One-Way Within-Subjects ANOVA</a:t>
            </a:r>
          </a:p>
          <a:p>
            <a:pPr marL="137160" indent="0">
              <a:buNone/>
            </a:pPr>
            <a:endParaRPr lang="en-US" sz="1000" dirty="0"/>
          </a:p>
          <a:p>
            <a:pPr marL="422910" indent="-285750">
              <a:buFont typeface="Wingdings" charset="2"/>
              <a:buChar char="Ø"/>
            </a:pPr>
            <a:r>
              <a:rPr lang="en-US" sz="1800" b="1" dirty="0"/>
              <a:t>One-Way Between-Subjects ANOVA</a:t>
            </a:r>
            <a:r>
              <a:rPr lang="en-US" sz="1800" dirty="0"/>
              <a:t>: used when </a:t>
            </a:r>
            <a:r>
              <a:rPr lang="en-US" sz="1800" b="1" i="1" u="sng" dirty="0"/>
              <a:t>different participants</a:t>
            </a:r>
            <a:r>
              <a:rPr lang="en-US" sz="1800" b="1" u="sng" dirty="0"/>
              <a:t> </a:t>
            </a:r>
            <a:r>
              <a:rPr lang="en-US" sz="1800" dirty="0"/>
              <a:t>are observed at each level of the one categorical IV.</a:t>
            </a:r>
          </a:p>
          <a:p>
            <a:pPr marL="422910" indent="-285750">
              <a:buFont typeface="Wingdings" charset="2"/>
              <a:buChar char="²"/>
            </a:pPr>
            <a:r>
              <a:rPr lang="en-US" sz="1800" i="1" dirty="0"/>
              <a:t>Example</a:t>
            </a:r>
            <a:r>
              <a:rPr lang="en-US" sz="1800" dirty="0"/>
              <a:t>:  A sample of patients with equivalent levels of chronic back pain are randomly assigned to one of 3 treatment conditions: 1) Drug A, 2) Drug B, 3) Placebo sugar pill. Pain severity measured on a 0-10 scale (continuous DV) is measured in each treatment group after 1 month of treatment</a:t>
            </a:r>
            <a:endParaRPr lang="en-US" sz="1800" i="1" dirty="0"/>
          </a:p>
        </p:txBody>
      </p:sp>
      <p:pic>
        <p:nvPicPr>
          <p:cNvPr id="5" name="Picture 4" descr="medication-8d391934.jpe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181600" y="5105401"/>
            <a:ext cx="3033708" cy="1590989"/>
          </a:xfrm>
          <a:prstGeom prst="rect">
            <a:avLst/>
          </a:prstGeom>
        </p:spPr>
      </p:pic>
    </p:spTree>
    <p:extLst>
      <p:ext uri="{BB962C8B-B14F-4D97-AF65-F5344CB8AC3E}">
        <p14:creationId xmlns:p14="http://schemas.microsoft.com/office/powerpoint/2010/main" val="1625735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2 Types of One-Way ANOVA</a:t>
            </a:r>
          </a:p>
        </p:txBody>
      </p:sp>
      <p:sp>
        <p:nvSpPr>
          <p:cNvPr id="3" name="Content Placeholder 2"/>
          <p:cNvSpPr>
            <a:spLocks noGrp="1"/>
          </p:cNvSpPr>
          <p:nvPr>
            <p:ph idx="1"/>
          </p:nvPr>
        </p:nvSpPr>
        <p:spPr/>
        <p:txBody>
          <a:bodyPr>
            <a:normAutofit/>
          </a:bodyPr>
          <a:lstStyle/>
          <a:p>
            <a:pPr marL="422910" indent="-285750"/>
            <a:r>
              <a:rPr lang="en-US" sz="1800" b="1" dirty="0"/>
              <a:t>2 Types </a:t>
            </a:r>
            <a:r>
              <a:rPr lang="en-US" sz="1800" dirty="0"/>
              <a:t>of One-Way ANOVA (used for a continuous DV, and one categorical IV with 2 or more levels):</a:t>
            </a:r>
          </a:p>
          <a:p>
            <a:pPr marL="422910" indent="-285750">
              <a:buFont typeface="Wingdings" charset="2"/>
              <a:buChar char="Ø"/>
            </a:pPr>
            <a:r>
              <a:rPr lang="en-US" sz="1800" dirty="0"/>
              <a:t>One-Way Between-Subjects ANOVA</a:t>
            </a:r>
          </a:p>
          <a:p>
            <a:pPr marL="422910" indent="-285750">
              <a:buFont typeface="Wingdings" charset="2"/>
              <a:buChar char="Ø"/>
            </a:pPr>
            <a:r>
              <a:rPr lang="en-US" sz="1800" dirty="0"/>
              <a:t>One-Way Within-Subjects ANOVA</a:t>
            </a:r>
          </a:p>
          <a:p>
            <a:pPr marL="137160" indent="0">
              <a:buNone/>
            </a:pPr>
            <a:endParaRPr lang="en-US" sz="500" b="1" dirty="0"/>
          </a:p>
          <a:p>
            <a:pPr marL="422910" indent="-285750">
              <a:buFont typeface="Wingdings" charset="2"/>
              <a:buChar char="Ø"/>
            </a:pPr>
            <a:r>
              <a:rPr lang="en-US" sz="1800" b="1" dirty="0"/>
              <a:t>One-Way Within-Subjects ANOVA</a:t>
            </a:r>
            <a:r>
              <a:rPr lang="en-US" sz="1800" dirty="0"/>
              <a:t>: used when the </a:t>
            </a:r>
            <a:r>
              <a:rPr lang="en-US" sz="1800" b="1" i="1" u="sng" dirty="0"/>
              <a:t>same participants</a:t>
            </a:r>
            <a:r>
              <a:rPr lang="en-US" sz="1800" b="1" i="1" dirty="0"/>
              <a:t> </a:t>
            </a:r>
            <a:r>
              <a:rPr lang="en-US" sz="1800" dirty="0"/>
              <a:t>are observed at each level of the one categorical IV.</a:t>
            </a:r>
          </a:p>
          <a:p>
            <a:pPr marL="422910" indent="-285750">
              <a:buFont typeface="Wingdings" charset="2"/>
              <a:buChar char="²"/>
            </a:pPr>
            <a:r>
              <a:rPr lang="en-US" sz="1800" i="1" dirty="0"/>
              <a:t>Example</a:t>
            </a:r>
            <a:r>
              <a:rPr lang="en-US" sz="1800" dirty="0"/>
              <a:t>:  A sample of professional athletes is recruited. Each athlete’s speed is measured in meters per second (continuous DV) is recorded running the hundred-yard dash in each of 3 running conditions: 1) wearing Adidas shoes, 2) wearing Brooks shoes, 3) wearing Nike shoes.</a:t>
            </a:r>
          </a:p>
        </p:txBody>
      </p:sp>
      <p:pic>
        <p:nvPicPr>
          <p:cNvPr id="5" name="Picture 4" descr="bigstock-Outdoor-cross-country-running-61080326-Copy.jp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96690" y="4876801"/>
            <a:ext cx="3861510" cy="1841823"/>
          </a:xfrm>
          <a:prstGeom prst="rect">
            <a:avLst/>
          </a:prstGeom>
          <a:ln w="38100" cmpd="sng">
            <a:solidFill>
              <a:srgbClr val="DC9E1F"/>
            </a:solidFill>
          </a:ln>
        </p:spPr>
      </p:pic>
    </p:spTree>
    <p:extLst>
      <p:ext uri="{BB962C8B-B14F-4D97-AF65-F5344CB8AC3E}">
        <p14:creationId xmlns:p14="http://schemas.microsoft.com/office/powerpoint/2010/main" val="334475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What Type of ANOVA?</a:t>
            </a:r>
          </a:p>
        </p:txBody>
      </p:sp>
      <p:sp>
        <p:nvSpPr>
          <p:cNvPr id="3" name="Content Placeholder 2"/>
          <p:cNvSpPr>
            <a:spLocks noGrp="1"/>
          </p:cNvSpPr>
          <p:nvPr>
            <p:ph idx="1"/>
          </p:nvPr>
        </p:nvSpPr>
        <p:spPr/>
        <p:txBody>
          <a:bodyPr>
            <a:normAutofit/>
          </a:bodyPr>
          <a:lstStyle/>
          <a:p>
            <a:r>
              <a:rPr lang="en-US" sz="2000" dirty="0"/>
              <a:t>In summary, the type of ANOVA test is dictated by </a:t>
            </a:r>
            <a:r>
              <a:rPr lang="en-US" sz="2000" b="1" dirty="0"/>
              <a:t>2 things</a:t>
            </a:r>
            <a:r>
              <a:rPr lang="en-US" sz="2000" dirty="0"/>
              <a:t>:</a:t>
            </a:r>
          </a:p>
          <a:p>
            <a:pPr marL="859536" lvl="1" indent="-457200">
              <a:buFont typeface="+mj-lt"/>
              <a:buAutoNum type="arabicPeriod"/>
            </a:pPr>
            <a:r>
              <a:rPr lang="en-US" altLang="en-US" sz="2000" dirty="0">
                <a:ea typeface="ＭＳ Ｐゴシック" pitchFamily="34" charset="-128"/>
              </a:rPr>
              <a:t>The number of IV’s (factors) being tested</a:t>
            </a:r>
          </a:p>
          <a:p>
            <a:pPr lvl="2"/>
            <a:r>
              <a:rPr lang="en-US" altLang="en-US" sz="2000" dirty="0">
                <a:ea typeface="ＭＳ Ｐゴシック" pitchFamily="34" charset="-128"/>
              </a:rPr>
              <a:t>In a </a:t>
            </a:r>
            <a:r>
              <a:rPr lang="en-US" altLang="en-US" sz="2000" b="1" dirty="0">
                <a:ea typeface="ＭＳ Ｐゴシック" pitchFamily="34" charset="-128"/>
              </a:rPr>
              <a:t>one-way ANOVA</a:t>
            </a:r>
            <a:r>
              <a:rPr lang="en-US" altLang="en-US" sz="2000" dirty="0">
                <a:ea typeface="ＭＳ Ｐゴシック" pitchFamily="34" charset="-128"/>
              </a:rPr>
              <a:t>, one IV is tested</a:t>
            </a:r>
          </a:p>
          <a:p>
            <a:pPr lvl="2"/>
            <a:r>
              <a:rPr lang="en-US" altLang="en-US" sz="2000" dirty="0">
                <a:ea typeface="ＭＳ Ｐゴシック" pitchFamily="34" charset="-128"/>
              </a:rPr>
              <a:t>In a </a:t>
            </a:r>
            <a:r>
              <a:rPr lang="en-US" altLang="en-US" sz="2000" b="1" dirty="0">
                <a:ea typeface="ＭＳ Ｐゴシック" pitchFamily="34" charset="-128"/>
              </a:rPr>
              <a:t>two-way ANOVA</a:t>
            </a:r>
            <a:r>
              <a:rPr lang="en-US" altLang="en-US" sz="2000" dirty="0">
                <a:ea typeface="ＭＳ Ｐゴシック" pitchFamily="34" charset="-128"/>
              </a:rPr>
              <a:t>, two IV’s are tested, and so on</a:t>
            </a:r>
            <a:r>
              <a:rPr lang="is-IS" altLang="en-US" sz="2000" dirty="0">
                <a:ea typeface="ＭＳ Ｐゴシック" pitchFamily="34" charset="-128"/>
              </a:rPr>
              <a:t>…</a:t>
            </a:r>
            <a:endParaRPr lang="en-US" altLang="en-US" sz="2000" dirty="0">
              <a:ea typeface="ＭＳ Ｐゴシック" pitchFamily="34" charset="-128"/>
            </a:endParaRPr>
          </a:p>
          <a:p>
            <a:pPr marL="859536" lvl="1" indent="-457200">
              <a:buFont typeface="+mj-lt"/>
              <a:buAutoNum type="arabicPeriod"/>
            </a:pPr>
            <a:r>
              <a:rPr lang="en-US" altLang="en-US" sz="2000" dirty="0">
                <a:ea typeface="ＭＳ Ｐゴシック" pitchFamily="34" charset="-128"/>
              </a:rPr>
              <a:t>How the participants are observed across each level of the IV:</a:t>
            </a:r>
          </a:p>
          <a:p>
            <a:pPr lvl="2"/>
            <a:r>
              <a:rPr lang="en-US" altLang="en-US" sz="2000" b="1" dirty="0">
                <a:ea typeface="ＭＳ Ｐゴシック" pitchFamily="34" charset="-128"/>
              </a:rPr>
              <a:t>Within-subjects design: </a:t>
            </a:r>
            <a:r>
              <a:rPr lang="en-US" altLang="en-US" sz="2000" dirty="0">
                <a:ea typeface="ＭＳ Ｐゴシック" pitchFamily="34" charset="-128"/>
              </a:rPr>
              <a:t>participants experience/are measured at every level of the IV </a:t>
            </a:r>
          </a:p>
          <a:p>
            <a:pPr lvl="2"/>
            <a:r>
              <a:rPr lang="en-US" altLang="en-US" sz="2000" b="1" dirty="0">
                <a:ea typeface="ＭＳ Ｐゴシック" pitchFamily="34" charset="-128"/>
              </a:rPr>
              <a:t>Between-subjects design: </a:t>
            </a:r>
            <a:r>
              <a:rPr lang="en-US" altLang="en-US" sz="2000" dirty="0">
                <a:ea typeface="ＭＳ Ｐゴシック" pitchFamily="34" charset="-128"/>
              </a:rPr>
              <a:t>participants are measured only once at one level of the IV</a:t>
            </a:r>
          </a:p>
          <a:p>
            <a:pPr marL="539496" indent="-457200">
              <a:buFont typeface="+mj-lt"/>
              <a:buAutoNum type="arabicPeriod"/>
            </a:pPr>
            <a:endParaRPr lang="en-US" sz="2000" dirty="0"/>
          </a:p>
        </p:txBody>
      </p:sp>
    </p:spTree>
    <p:extLst>
      <p:ext uri="{BB962C8B-B14F-4D97-AF65-F5344CB8AC3E}">
        <p14:creationId xmlns:p14="http://schemas.microsoft.com/office/powerpoint/2010/main" val="7236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5"/>
                </a:solidFill>
              </a:rPr>
              <a:t>ANOVA Terminology</a:t>
            </a:r>
          </a:p>
        </p:txBody>
      </p:sp>
      <p:sp>
        <p:nvSpPr>
          <p:cNvPr id="3" name="Content Placeholder 2"/>
          <p:cNvSpPr>
            <a:spLocks noGrp="1"/>
          </p:cNvSpPr>
          <p:nvPr>
            <p:ph idx="1"/>
          </p:nvPr>
        </p:nvSpPr>
        <p:spPr/>
        <p:txBody>
          <a:bodyPr>
            <a:normAutofit fontScale="92500" lnSpcReduction="10000"/>
          </a:bodyPr>
          <a:lstStyle/>
          <a:p>
            <a:pPr marL="422910" indent="-285750"/>
            <a:r>
              <a:rPr lang="en-US" sz="1800" b="1" dirty="0"/>
              <a:t>n</a:t>
            </a:r>
            <a:r>
              <a:rPr lang="en-US" sz="1800" dirty="0"/>
              <a:t> = number of participants per group</a:t>
            </a:r>
            <a:r>
              <a:rPr lang="en-US" sz="1800" b="1" dirty="0"/>
              <a:t> </a:t>
            </a:r>
            <a:r>
              <a:rPr lang="en-US" sz="1800" dirty="0"/>
              <a:t>(</a:t>
            </a:r>
            <a:r>
              <a:rPr lang="en-US" sz="1800" b="1" u="sng" dirty="0"/>
              <a:t>not</a:t>
            </a:r>
            <a:r>
              <a:rPr lang="en-US" sz="1800" dirty="0"/>
              <a:t> total number in a sample)</a:t>
            </a:r>
            <a:endParaRPr lang="en-US" sz="1800" b="1" dirty="0"/>
          </a:p>
          <a:p>
            <a:pPr marL="422910" indent="-285750"/>
            <a:r>
              <a:rPr lang="en-US" sz="1800" b="1" dirty="0"/>
              <a:t>N</a:t>
            </a:r>
            <a:r>
              <a:rPr lang="en-US" sz="1800" dirty="0"/>
              <a:t> = total number of participants in in the whole study (</a:t>
            </a:r>
            <a:r>
              <a:rPr lang="en-US" sz="1800" b="1" u="sng" dirty="0"/>
              <a:t>not</a:t>
            </a:r>
            <a:r>
              <a:rPr lang="en-US" sz="1800" dirty="0"/>
              <a:t> total number in a population)</a:t>
            </a:r>
          </a:p>
          <a:p>
            <a:pPr marL="422910" indent="-285750"/>
            <a:r>
              <a:rPr lang="en-US" sz="1800" b="1" dirty="0"/>
              <a:t>k </a:t>
            </a:r>
            <a:r>
              <a:rPr lang="en-US" sz="1800" dirty="0"/>
              <a:t>= the number of levels in one categorical IV (i.e. the number of levels in one factor variable)</a:t>
            </a:r>
          </a:p>
          <a:p>
            <a:pPr marL="422910" indent="-285750">
              <a:buFont typeface="Wingdings" charset="2"/>
              <a:buChar char="²"/>
            </a:pPr>
            <a:r>
              <a:rPr lang="en-US" sz="1800" i="1" dirty="0"/>
              <a:t>Example</a:t>
            </a:r>
            <a:r>
              <a:rPr lang="en-US" sz="1800" dirty="0"/>
              <a:t>:  A sample of patients (N=90) with equivalent levels of chronic back pain are randomly assigned to one of 3 treatment conditions (k=3): 1) Drug A (n=30), 2) Drug B (n=30), 3) Placebo sugar pill (n=30). </a:t>
            </a:r>
          </a:p>
          <a:p>
            <a:pPr marL="422910" indent="-285750">
              <a:buFont typeface="Wingdings" charset="2"/>
              <a:buChar char="²"/>
            </a:pPr>
            <a:endParaRPr lang="en-US" sz="1800" i="1" dirty="0"/>
          </a:p>
          <a:p>
            <a:pPr marL="422910" indent="-285750">
              <a:buFont typeface="Wingdings" charset="2"/>
              <a:buChar char="²"/>
            </a:pPr>
            <a:endParaRPr lang="en-US" sz="1800" i="1" dirty="0"/>
          </a:p>
          <a:p>
            <a:pPr marL="422910" indent="-285750">
              <a:buFont typeface="Wingdings" charset="2"/>
              <a:buChar char="²"/>
            </a:pPr>
            <a:endParaRPr lang="en-US" sz="1800" i="1" dirty="0"/>
          </a:p>
          <a:p>
            <a:pPr marL="422910" indent="-285750">
              <a:buFont typeface="Wingdings" charset="2"/>
              <a:buChar char="²"/>
            </a:pPr>
            <a:endParaRPr lang="en-US" sz="1800" i="1" dirty="0"/>
          </a:p>
          <a:p>
            <a:pPr marL="422910" indent="-285750">
              <a:buFont typeface="Wingdings" charset="2"/>
              <a:buChar char="²"/>
            </a:pPr>
            <a:endParaRPr lang="en-US" sz="1800" i="1" dirty="0"/>
          </a:p>
          <a:p>
            <a:pPr marL="422910" indent="-285750">
              <a:buFont typeface="Wingdings" charset="2"/>
              <a:buChar char="²"/>
            </a:pPr>
            <a:endParaRPr lang="en-US" sz="1800" i="1" dirty="0"/>
          </a:p>
          <a:p>
            <a:pPr marL="137160" indent="0">
              <a:buNone/>
            </a:pPr>
            <a:r>
              <a:rPr lang="en-US" sz="1800" i="1" dirty="0"/>
              <a:t>    N=90 patients in the whole study; n=30 patients in each treatment group; k=3 treatment groups (3 levels of the one IV called “treatment”)</a:t>
            </a:r>
          </a:p>
        </p:txBody>
      </p:sp>
      <p:pic>
        <p:nvPicPr>
          <p:cNvPr id="4" name="Picture 3" descr="three-pill-bottles-Medium.jp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934826" y="3962401"/>
            <a:ext cx="3066175" cy="2079439"/>
          </a:xfrm>
          <a:prstGeom prst="rect">
            <a:avLst/>
          </a:prstGeom>
        </p:spPr>
      </p:pic>
      <p:sp>
        <p:nvSpPr>
          <p:cNvPr id="6" name="Right Arrow 5"/>
          <p:cNvSpPr/>
          <p:nvPr/>
        </p:nvSpPr>
        <p:spPr>
          <a:xfrm>
            <a:off x="2667000" y="6019800"/>
            <a:ext cx="685800"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933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p:cTn id="23" dur="1000" fill="hold"/>
                                        <p:tgtEl>
                                          <p:spTgt spid="4"/>
                                        </p:tgtEl>
                                        <p:attrNameLst>
                                          <p:attrName>ppt_w</p:attrName>
                                        </p:attrNameLst>
                                      </p:cBhvr>
                                      <p:tavLst>
                                        <p:tav tm="0">
                                          <p:val>
                                            <p:strVal val="#ppt_w*0.70"/>
                                          </p:val>
                                        </p:tav>
                                        <p:tav tm="100000">
                                          <p:val>
                                            <p:strVal val="#ppt_w"/>
                                          </p:val>
                                        </p:tav>
                                      </p:tavLst>
                                    </p:anim>
                                    <p:anim calcmode="lin" valueType="num">
                                      <p:cBhvr>
                                        <p:cTn id="24" dur="1000" fill="hold"/>
                                        <p:tgtEl>
                                          <p:spTgt spid="4"/>
                                        </p:tgtEl>
                                        <p:attrNameLst>
                                          <p:attrName>ppt_h</p:attrName>
                                        </p:attrNameLst>
                                      </p:cBhvr>
                                      <p:tavLst>
                                        <p:tav tm="0">
                                          <p:val>
                                            <p:strVal val="#ppt_h"/>
                                          </p:val>
                                        </p:tav>
                                        <p:tav tm="100000">
                                          <p:val>
                                            <p:strVal val="#ppt_h"/>
                                          </p:val>
                                        </p:tav>
                                      </p:tavLst>
                                    </p:anim>
                                    <p:animEffect transition="in" filter="fade">
                                      <p:cBhvr>
                                        <p:cTn id="25" dur="10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grpId="0" nodeType="click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1000" fill="hold"/>
                                        <p:tgtEl>
                                          <p:spTgt spid="6"/>
                                        </p:tgtEl>
                                        <p:attrNameLst>
                                          <p:attrName>ppt_w</p:attrName>
                                        </p:attrNameLst>
                                      </p:cBhvr>
                                      <p:tavLst>
                                        <p:tav tm="0">
                                          <p:val>
                                            <p:strVal val="#ppt_w*0.70"/>
                                          </p:val>
                                        </p:tav>
                                        <p:tav tm="100000">
                                          <p:val>
                                            <p:strVal val="#ppt_w"/>
                                          </p:val>
                                        </p:tav>
                                      </p:tavLst>
                                    </p:anim>
                                    <p:anim calcmode="lin" valueType="num">
                                      <p:cBhvr>
                                        <p:cTn id="31" dur="1000" fill="hold"/>
                                        <p:tgtEl>
                                          <p:spTgt spid="6"/>
                                        </p:tgtEl>
                                        <p:attrNameLst>
                                          <p:attrName>ppt_h</p:attrName>
                                        </p:attrNameLst>
                                      </p:cBhvr>
                                      <p:tavLst>
                                        <p:tav tm="0">
                                          <p:val>
                                            <p:strVal val="#ppt_h"/>
                                          </p:val>
                                        </p:tav>
                                        <p:tav tm="100000">
                                          <p:val>
                                            <p:strVal val="#ppt_h"/>
                                          </p:val>
                                        </p:tav>
                                      </p:tavLst>
                                    </p:anim>
                                    <p:animEffect transition="in" filter="fade">
                                      <p:cBhvr>
                                        <p:cTn id="32" dur="10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Learning Check!</a:t>
            </a:r>
          </a:p>
        </p:txBody>
      </p:sp>
      <p:pic>
        <p:nvPicPr>
          <p:cNvPr id="4" name="Picture 3" descr="526131904-612x6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48600" y="0"/>
            <a:ext cx="2819400" cy="1879600"/>
          </a:xfrm>
          <a:prstGeom prst="rect">
            <a:avLst/>
          </a:prstGeom>
        </p:spPr>
      </p:pic>
      <p:sp>
        <p:nvSpPr>
          <p:cNvPr id="3" name="Content Placeholder 2"/>
          <p:cNvSpPr>
            <a:spLocks noGrp="1"/>
          </p:cNvSpPr>
          <p:nvPr>
            <p:ph idx="1"/>
          </p:nvPr>
        </p:nvSpPr>
        <p:spPr/>
        <p:txBody>
          <a:bodyPr>
            <a:normAutofit/>
          </a:bodyPr>
          <a:lstStyle/>
          <a:p>
            <a:pPr>
              <a:buFont typeface="Wingdings" charset="2"/>
              <a:buChar char="u"/>
            </a:pPr>
            <a:r>
              <a:rPr lang="en-US" sz="2000" i="1" dirty="0"/>
              <a:t>Example: </a:t>
            </a:r>
            <a:r>
              <a:rPr lang="en-US" sz="2000" dirty="0"/>
              <a:t>A sample of 75 CU Boulder undergraduate students are recruited directly after graduation and asked to respond to the statement  “I am satisfied with my choice of undergraduate major” using a 7-point Likert scale (0=“strongly disagree” to 7=“strongly agree”). The students were evenly distributed across 3 majors: 1) Psychology, 2) Sociology, 3) Biology. There were no double-majors. </a:t>
            </a:r>
            <a:endParaRPr lang="en-US" sz="2000" i="1" dirty="0"/>
          </a:p>
          <a:p>
            <a:pPr>
              <a:buFont typeface="Wingdings" charset="2"/>
              <a:buChar char="Ø"/>
            </a:pPr>
            <a:r>
              <a:rPr lang="en-US" sz="2000" dirty="0"/>
              <a:t>What is the appropriate test to answer the question: did satisfaction with undergraduate major at graduation depend on which major was declared?</a:t>
            </a:r>
          </a:p>
          <a:p>
            <a:pPr>
              <a:buFont typeface="Wingdings" charset="2"/>
              <a:buChar char="²"/>
            </a:pPr>
            <a:r>
              <a:rPr lang="en-US" sz="2000" dirty="0"/>
              <a:t>One-Way ANOVA</a:t>
            </a:r>
          </a:p>
          <a:p>
            <a:pPr>
              <a:buFont typeface="Wingdings" charset="2"/>
              <a:buChar char="Ø"/>
            </a:pPr>
            <a:r>
              <a:rPr lang="en-US" sz="2000" dirty="0"/>
              <a:t>Is this a between-subjects or within subjects design?</a:t>
            </a:r>
          </a:p>
          <a:p>
            <a:pPr>
              <a:buFont typeface="Wingdings" charset="2"/>
              <a:buChar char="²"/>
            </a:pPr>
            <a:r>
              <a:rPr lang="en-US" sz="2000" dirty="0"/>
              <a:t>Between-subjects </a:t>
            </a:r>
          </a:p>
          <a:p>
            <a:pPr>
              <a:buFont typeface="Wingdings" charset="2"/>
              <a:buChar char="Ø"/>
            </a:pPr>
            <a:r>
              <a:rPr lang="en-US" sz="2000" dirty="0"/>
              <a:t>What are N, n, and k?</a:t>
            </a:r>
          </a:p>
          <a:p>
            <a:pPr>
              <a:buFont typeface="Wingdings" charset="2"/>
              <a:buChar char="²"/>
            </a:pPr>
            <a:r>
              <a:rPr lang="en-US" sz="2000" dirty="0"/>
              <a:t>N=75; n=25 (1/3 in each major); k=3 (3 levels)</a:t>
            </a:r>
          </a:p>
        </p:txBody>
      </p:sp>
    </p:spTree>
    <p:extLst>
      <p:ext uri="{BB962C8B-B14F-4D97-AF65-F5344CB8AC3E}">
        <p14:creationId xmlns:p14="http://schemas.microsoft.com/office/powerpoint/2010/main" val="3227074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Purpose of ANOVA</a:t>
            </a:r>
          </a:p>
        </p:txBody>
      </p:sp>
      <p:sp>
        <p:nvSpPr>
          <p:cNvPr id="3" name="Content Placeholder 2"/>
          <p:cNvSpPr>
            <a:spLocks noGrp="1"/>
          </p:cNvSpPr>
          <p:nvPr>
            <p:ph idx="1"/>
          </p:nvPr>
        </p:nvSpPr>
        <p:spPr/>
        <p:txBody>
          <a:bodyPr/>
          <a:lstStyle/>
          <a:p>
            <a:pPr marL="457189" indent="-457189">
              <a:buAutoNum type="arabicPeriod"/>
            </a:pPr>
            <a:r>
              <a:rPr dirty="0"/>
              <a:t>Statistical inference test for multiple (2 or more) groups</a:t>
            </a:r>
          </a:p>
          <a:p>
            <a:pPr marL="457189" indent="-457189">
              <a:buAutoNum type="arabicPeriod"/>
            </a:pPr>
            <a:r>
              <a:rPr dirty="0"/>
              <a:t>The kind of ANOVA you run depends on the experimental design. This week we focus on </a:t>
            </a:r>
            <a:r>
              <a:rPr b="1" dirty="0"/>
              <a:t>Between-Subjects designs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Learning Check!</a:t>
            </a:r>
          </a:p>
        </p:txBody>
      </p:sp>
      <p:pic>
        <p:nvPicPr>
          <p:cNvPr id="4" name="Picture 3" descr="526131904-612x612.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848600" y="0"/>
            <a:ext cx="2819400" cy="1879600"/>
          </a:xfrm>
          <a:prstGeom prst="rect">
            <a:avLst/>
          </a:prstGeom>
        </p:spPr>
      </p:pic>
      <p:sp>
        <p:nvSpPr>
          <p:cNvPr id="3" name="Content Placeholder 2"/>
          <p:cNvSpPr>
            <a:spLocks noGrp="1"/>
          </p:cNvSpPr>
          <p:nvPr>
            <p:ph idx="1"/>
          </p:nvPr>
        </p:nvSpPr>
        <p:spPr/>
        <p:txBody>
          <a:bodyPr>
            <a:normAutofit/>
          </a:bodyPr>
          <a:lstStyle/>
          <a:p>
            <a:pPr>
              <a:buFont typeface="Wingdings" charset="2"/>
              <a:buChar char="u"/>
            </a:pPr>
            <a:r>
              <a:rPr lang="en-US" sz="2000" i="1" dirty="0"/>
              <a:t>Example: </a:t>
            </a:r>
            <a:r>
              <a:rPr lang="en-US" sz="2000" dirty="0"/>
              <a:t>A sample of 75 CU Boulder undergraduate students are asked whether they are satisfied with their choice of undergraduate major at each of 4 time points: 1) directly after declaring, 2) directly after graduation, 3) one year post-graduation, 4) 5-years post-graduation. Satisfaction the same 7-point Likert scale: “I am satisfied with my choice of undergraduate major” (0=“strongly disagree” to 7=“strongly agree”).</a:t>
            </a:r>
          </a:p>
          <a:p>
            <a:pPr>
              <a:buFont typeface="Wingdings" charset="2"/>
              <a:buChar char="Ø"/>
            </a:pPr>
            <a:r>
              <a:rPr lang="en-US" sz="2000" dirty="0"/>
              <a:t>What is the appropriate test to answer the question: did satisfaction with undergraduate major depend on when the question was asked?</a:t>
            </a:r>
          </a:p>
          <a:p>
            <a:pPr>
              <a:buFont typeface="Wingdings" charset="2"/>
              <a:buChar char="²"/>
            </a:pPr>
            <a:r>
              <a:rPr lang="en-US" sz="2000" dirty="0"/>
              <a:t>One-Way ANOVA</a:t>
            </a:r>
          </a:p>
          <a:p>
            <a:pPr>
              <a:buFont typeface="Wingdings" charset="2"/>
              <a:buChar char="Ø"/>
            </a:pPr>
            <a:r>
              <a:rPr lang="en-US" sz="2000" dirty="0"/>
              <a:t>Is this a between-subjects or within subjects design?</a:t>
            </a:r>
          </a:p>
          <a:p>
            <a:pPr>
              <a:buFont typeface="Wingdings" charset="2"/>
              <a:buChar char="²"/>
            </a:pPr>
            <a:r>
              <a:rPr lang="en-US" sz="2000" dirty="0"/>
              <a:t>Within-subjects </a:t>
            </a:r>
          </a:p>
          <a:p>
            <a:pPr>
              <a:buFont typeface="Wingdings" charset="2"/>
              <a:buChar char="Ø"/>
            </a:pPr>
            <a:r>
              <a:rPr lang="en-US" sz="2000" dirty="0"/>
              <a:t>What are N, n, and k?</a:t>
            </a:r>
          </a:p>
          <a:p>
            <a:pPr>
              <a:buFont typeface="Wingdings" charset="2"/>
              <a:buChar char="²"/>
            </a:pPr>
            <a:r>
              <a:rPr lang="en-US" sz="2000" dirty="0"/>
              <a:t>N=75; n=75 (everyone is in all 3 IV levels); k=4 (4 levels)</a:t>
            </a:r>
          </a:p>
        </p:txBody>
      </p:sp>
    </p:spTree>
    <p:extLst>
      <p:ext uri="{BB962C8B-B14F-4D97-AF65-F5344CB8AC3E}">
        <p14:creationId xmlns:p14="http://schemas.microsoft.com/office/powerpoint/2010/main" val="105698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Sources of Variation</a:t>
            </a:r>
          </a:p>
        </p:txBody>
      </p:sp>
      <p:sp>
        <p:nvSpPr>
          <p:cNvPr id="3" name="Content Placeholder 2"/>
          <p:cNvSpPr>
            <a:spLocks noGrp="1"/>
          </p:cNvSpPr>
          <p:nvPr>
            <p:ph idx="1"/>
          </p:nvPr>
        </p:nvSpPr>
        <p:spPr/>
        <p:txBody>
          <a:bodyPr>
            <a:normAutofit/>
          </a:bodyPr>
          <a:lstStyle/>
          <a:p>
            <a:pPr>
              <a:buFont typeface="Arial"/>
              <a:buChar char="•"/>
            </a:pPr>
            <a:r>
              <a:rPr lang="en-US" sz="2000" dirty="0"/>
              <a:t>ANOVA’s evaluate if the means in each group significantly vary.</a:t>
            </a:r>
          </a:p>
          <a:p>
            <a:pPr>
              <a:buFont typeface="Wingdings" charset="2"/>
              <a:buChar char="Ø"/>
            </a:pPr>
            <a:r>
              <a:rPr lang="en-US" sz="2000" dirty="0"/>
              <a:t>Range of variance between group means: 0 to positive infinity</a:t>
            </a:r>
          </a:p>
          <a:p>
            <a:pPr>
              <a:buFont typeface="Wingdings" charset="2"/>
              <a:buChar char="Ø"/>
            </a:pPr>
            <a:r>
              <a:rPr lang="en-US" sz="2000" dirty="0"/>
              <a:t>If all means are equal </a:t>
            </a:r>
            <a:r>
              <a:rPr lang="en-US" sz="2000" dirty="0">
                <a:sym typeface="Wingdings"/>
              </a:rPr>
              <a:t> variance of group means = 0</a:t>
            </a:r>
          </a:p>
          <a:p>
            <a:pPr>
              <a:buFont typeface="Wingdings" charset="2"/>
              <a:buChar char="Ø"/>
            </a:pPr>
            <a:r>
              <a:rPr lang="en-US" sz="2000" dirty="0">
                <a:sym typeface="Wingdings"/>
              </a:rPr>
              <a:t>The larger the difference between the group means, the larger the variance of group means</a:t>
            </a:r>
          </a:p>
          <a:p>
            <a:pPr>
              <a:buFont typeface="Wingdings" charset="2"/>
              <a:buChar char="Ø"/>
            </a:pPr>
            <a:r>
              <a:rPr lang="en-US" sz="2000" dirty="0">
                <a:sym typeface="Wingdings"/>
              </a:rPr>
              <a:t>In a </a:t>
            </a:r>
            <a:r>
              <a:rPr lang="en-US" sz="2000" b="1" dirty="0">
                <a:sym typeface="Wingdings"/>
              </a:rPr>
              <a:t>One-Way Between-Subjects ANOVA</a:t>
            </a:r>
            <a:r>
              <a:rPr lang="en-US" sz="2000" dirty="0">
                <a:sym typeface="Wingdings"/>
              </a:rPr>
              <a:t>, there are 2 ways in which the means can vary (a.k.a. </a:t>
            </a:r>
            <a:r>
              <a:rPr lang="en-US" sz="2000" b="1" dirty="0">
                <a:sym typeface="Wingdings"/>
              </a:rPr>
              <a:t>2 Sources of Variation</a:t>
            </a:r>
            <a:r>
              <a:rPr lang="en-US" sz="2000" dirty="0">
                <a:sym typeface="Wingdings"/>
              </a:rPr>
              <a:t>):</a:t>
            </a:r>
          </a:p>
          <a:p>
            <a:pPr marL="539496" indent="-457200">
              <a:buFont typeface="+mj-lt"/>
              <a:buAutoNum type="arabicPeriod"/>
            </a:pPr>
            <a:r>
              <a:rPr lang="en-US" sz="2000" b="1" dirty="0">
                <a:sym typeface="Wingdings"/>
              </a:rPr>
              <a:t>Between-groups variation: </a:t>
            </a:r>
            <a:r>
              <a:rPr lang="en-US" sz="2000" dirty="0">
                <a:sym typeface="Wingdings"/>
              </a:rPr>
              <a:t>the variation attributed to mean difference between groups</a:t>
            </a:r>
          </a:p>
          <a:p>
            <a:pPr marL="539496" indent="-457200">
              <a:buFont typeface="+mj-lt"/>
              <a:buAutoNum type="arabicPeriod"/>
            </a:pPr>
            <a:r>
              <a:rPr lang="en-US" sz="2000" b="1" dirty="0">
                <a:sym typeface="Wingdings"/>
              </a:rPr>
              <a:t>Within-groups variation: </a:t>
            </a:r>
            <a:r>
              <a:rPr lang="en-US" sz="2000" dirty="0">
                <a:sym typeface="Wingdings"/>
              </a:rPr>
              <a:t>the variation attributed to mean differences within each group. This source of variation cannot be attributed to differences between groups, and is therefore called “error variation” (attributed to error or chance).</a:t>
            </a:r>
            <a:endParaRPr lang="en-US" sz="2000" dirty="0"/>
          </a:p>
        </p:txBody>
      </p:sp>
    </p:spTree>
    <p:extLst>
      <p:ext uri="{BB962C8B-B14F-4D97-AF65-F5344CB8AC3E}">
        <p14:creationId xmlns:p14="http://schemas.microsoft.com/office/powerpoint/2010/main" val="954382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Sources of Variation</a:t>
            </a:r>
          </a:p>
        </p:txBody>
      </p:sp>
      <p:sp>
        <p:nvSpPr>
          <p:cNvPr id="3" name="Content Placeholder 2"/>
          <p:cNvSpPr>
            <a:spLocks noGrp="1"/>
          </p:cNvSpPr>
          <p:nvPr>
            <p:ph idx="1"/>
          </p:nvPr>
        </p:nvSpPr>
        <p:spPr/>
        <p:txBody>
          <a:bodyPr>
            <a:normAutofit/>
          </a:bodyPr>
          <a:lstStyle/>
          <a:p>
            <a:pPr marL="539496" indent="-457200">
              <a:buFont typeface="+mj-lt"/>
              <a:buAutoNum type="arabicPeriod"/>
            </a:pPr>
            <a:r>
              <a:rPr lang="en-US" sz="2000" b="1" dirty="0">
                <a:sym typeface="Wingdings"/>
              </a:rPr>
              <a:t>Between-groups variation: </a:t>
            </a:r>
            <a:r>
              <a:rPr lang="en-US" sz="2000" dirty="0">
                <a:sym typeface="Wingdings"/>
              </a:rPr>
              <a:t>variation attributed to the mean difference between groups</a:t>
            </a:r>
          </a:p>
          <a:p>
            <a:pPr marL="539496" indent="-457200">
              <a:buFont typeface="+mj-lt"/>
              <a:buAutoNum type="arabicPeriod"/>
            </a:pPr>
            <a:r>
              <a:rPr lang="en-US" sz="2000" b="1" dirty="0">
                <a:sym typeface="Wingdings"/>
              </a:rPr>
              <a:t>Within-groups variation:</a:t>
            </a:r>
            <a:r>
              <a:rPr lang="en-US" sz="2000" dirty="0">
                <a:sym typeface="Wingdings"/>
              </a:rPr>
              <a:t> variation attributed to the mean differences within each group; called “error variation” (attributed to error or chance).</a:t>
            </a:r>
            <a:endParaRPr lang="en-US" sz="2000" dirty="0"/>
          </a:p>
        </p:txBody>
      </p:sp>
      <p:pic>
        <p:nvPicPr>
          <p:cNvPr id="4" name="Picture 3" descr="Privitera (Essential)_Table 11.1.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745416" y="3190509"/>
            <a:ext cx="5550984" cy="3639717"/>
          </a:xfrm>
          <a:prstGeom prst="rect">
            <a:avLst/>
          </a:prstGeom>
        </p:spPr>
      </p:pic>
    </p:spTree>
    <p:extLst>
      <p:ext uri="{BB962C8B-B14F-4D97-AF65-F5344CB8AC3E}">
        <p14:creationId xmlns:p14="http://schemas.microsoft.com/office/powerpoint/2010/main" val="145568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strVal val="#ppt_w*0.70"/>
                                          </p:val>
                                        </p:tav>
                                        <p:tav tm="100000">
                                          <p:val>
                                            <p:strVal val="#ppt_w"/>
                                          </p:val>
                                        </p:tav>
                                      </p:tavLst>
                                    </p:anim>
                                    <p:anim calcmode="lin" valueType="num">
                                      <p:cBhvr>
                                        <p:cTn id="16" dur="1000" fill="hold"/>
                                        <p:tgtEl>
                                          <p:spTgt spid="4"/>
                                        </p:tgtEl>
                                        <p:attrNameLst>
                                          <p:attrName>ppt_h</p:attrName>
                                        </p:attrNameLst>
                                      </p:cBhvr>
                                      <p:tavLst>
                                        <p:tav tm="0">
                                          <p:val>
                                            <p:strVal val="#ppt_h"/>
                                          </p:val>
                                        </p:tav>
                                        <p:tav tm="100000">
                                          <p:val>
                                            <p:strVal val="#ppt_h"/>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ANOVA Test Statistic: “</a:t>
            </a:r>
            <a:r>
              <a:rPr lang="en-US" i="1" dirty="0">
                <a:solidFill>
                  <a:srgbClr val="B54721"/>
                </a:solidFill>
              </a:rPr>
              <a:t>F</a:t>
            </a:r>
            <a:r>
              <a:rPr lang="en-US" dirty="0">
                <a:solidFill>
                  <a:srgbClr val="B54721"/>
                </a:solidFill>
              </a:rPr>
              <a:t>”</a:t>
            </a:r>
          </a:p>
        </p:txBody>
      </p:sp>
      <p:sp>
        <p:nvSpPr>
          <p:cNvPr id="3" name="Content Placeholder 2"/>
          <p:cNvSpPr>
            <a:spLocks noGrp="1"/>
          </p:cNvSpPr>
          <p:nvPr>
            <p:ph idx="1"/>
          </p:nvPr>
        </p:nvSpPr>
        <p:spPr/>
        <p:txBody>
          <a:bodyPr>
            <a:normAutofit/>
          </a:bodyPr>
          <a:lstStyle/>
          <a:p>
            <a:r>
              <a:rPr lang="en-US" sz="2000" dirty="0"/>
              <a:t>ANOVA’s are also called “F Tests”</a:t>
            </a:r>
          </a:p>
          <a:p>
            <a:r>
              <a:rPr lang="en-US" sz="2000" dirty="0"/>
              <a:t>Test Statistic for an ANOVA = </a:t>
            </a:r>
            <a:r>
              <a:rPr lang="en-US" sz="2000" i="1" dirty="0"/>
              <a:t>F</a:t>
            </a:r>
            <a:r>
              <a:rPr lang="en-US" sz="2000" dirty="0"/>
              <a:t> (i.e., </a:t>
            </a:r>
            <a:r>
              <a:rPr lang="en-US" sz="2000" i="1" dirty="0" err="1"/>
              <a:t>F</a:t>
            </a:r>
            <a:r>
              <a:rPr lang="en-US" sz="2000" baseline="-25000" dirty="0" err="1"/>
              <a:t>cv</a:t>
            </a:r>
            <a:r>
              <a:rPr lang="en-US" sz="2000" dirty="0"/>
              <a:t>; </a:t>
            </a:r>
            <a:r>
              <a:rPr lang="en-US" sz="2000" i="1" dirty="0" err="1"/>
              <a:t>F</a:t>
            </a:r>
            <a:r>
              <a:rPr lang="en-US" sz="2000" baseline="-25000" dirty="0" err="1"/>
              <a:t>obt</a:t>
            </a:r>
            <a:r>
              <a:rPr lang="en-US" sz="2000" dirty="0"/>
              <a:t>)</a:t>
            </a:r>
          </a:p>
          <a:p>
            <a:endParaRPr lang="en-US" sz="2000" dirty="0"/>
          </a:p>
          <a:p>
            <a:endParaRPr lang="en-US" sz="2000" dirty="0"/>
          </a:p>
          <a:p>
            <a:endParaRPr lang="en-US" sz="2000" dirty="0"/>
          </a:p>
          <a:p>
            <a:r>
              <a:rPr lang="en-US" altLang="en-US" sz="2000" i="1" dirty="0">
                <a:ea typeface="ＭＳ Ｐゴシック" pitchFamily="34" charset="-128"/>
              </a:rPr>
              <a:t>Formula in Words: </a:t>
            </a:r>
            <a:r>
              <a:rPr lang="en-US" altLang="en-US" sz="2000" dirty="0">
                <a:ea typeface="ＭＳ Ｐゴシック" pitchFamily="34" charset="-128"/>
              </a:rPr>
              <a:t>mean square (or variance) between groups divided by the mean square (or variance) within groups</a:t>
            </a:r>
          </a:p>
          <a:p>
            <a:r>
              <a:rPr lang="en-US" altLang="en-US" sz="2000" dirty="0">
                <a:ea typeface="ＭＳ Ｐゴシック" pitchFamily="34" charset="-128"/>
              </a:rPr>
              <a:t>The distribution of all possible outcomes for the F test statistic is positively skewed (because variance cannot be negative!)</a:t>
            </a:r>
          </a:p>
          <a:p>
            <a:r>
              <a:rPr lang="en-US" altLang="en-US" sz="2000" dirty="0">
                <a:ea typeface="ＭＳ Ｐゴシック" pitchFamily="34" charset="-128"/>
              </a:rPr>
              <a:t>The distribution, called the </a:t>
            </a:r>
            <a:r>
              <a:rPr lang="en-US" altLang="en-US" sz="2000" i="1" dirty="0">
                <a:ea typeface="ＭＳ Ｐゴシック" pitchFamily="34" charset="-128"/>
              </a:rPr>
              <a:t>F</a:t>
            </a:r>
            <a:r>
              <a:rPr lang="en-US" altLang="en-US" sz="2000" dirty="0">
                <a:ea typeface="ＭＳ Ｐゴシック" pitchFamily="34" charset="-128"/>
              </a:rPr>
              <a:t> distribution, is derived from a sampling distribution of </a:t>
            </a:r>
            <a:r>
              <a:rPr lang="en-US" altLang="en-US" sz="2000" i="1" dirty="0">
                <a:ea typeface="ＭＳ Ｐゴシック" pitchFamily="34" charset="-128"/>
              </a:rPr>
              <a:t>F</a:t>
            </a:r>
            <a:r>
              <a:rPr lang="en-US" altLang="en-US" sz="2000" dirty="0">
                <a:ea typeface="ＭＳ Ｐゴシック" pitchFamily="34" charset="-128"/>
              </a:rPr>
              <a:t> ratios</a:t>
            </a:r>
          </a:p>
          <a:p>
            <a:pPr marL="82296" indent="0">
              <a:buNone/>
            </a:pPr>
            <a:endParaRPr lang="en-US" sz="2000" dirty="0"/>
          </a:p>
        </p:txBody>
      </p:sp>
      <p:pic>
        <p:nvPicPr>
          <p:cNvPr id="4" name="Picture 3" descr="Screen Shot 2018-07-01 at 9.38.18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29000" y="2362201"/>
            <a:ext cx="5715000" cy="887329"/>
          </a:xfrm>
          <a:prstGeom prst="rect">
            <a:avLst/>
          </a:prstGeom>
          <a:ln w="38100" cmpd="sng">
            <a:solidFill>
              <a:schemeClr val="accent5"/>
            </a:solidFill>
          </a:ln>
        </p:spPr>
      </p:pic>
    </p:spTree>
    <p:extLst>
      <p:ext uri="{BB962C8B-B14F-4D97-AF65-F5344CB8AC3E}">
        <p14:creationId xmlns:p14="http://schemas.microsoft.com/office/powerpoint/2010/main" val="2304721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strVal val="#ppt_w*0.70"/>
                                          </p:val>
                                        </p:tav>
                                        <p:tav tm="100000">
                                          <p:val>
                                            <p:strVal val="#ppt_w"/>
                                          </p:val>
                                        </p:tav>
                                      </p:tavLst>
                                    </p:anim>
                                    <p:anim calcmode="lin" valueType="num">
                                      <p:cBhvr>
                                        <p:cTn id="16" dur="1000" fill="hold"/>
                                        <p:tgtEl>
                                          <p:spTgt spid="4"/>
                                        </p:tgtEl>
                                        <p:attrNameLst>
                                          <p:attrName>ppt_h</p:attrName>
                                        </p:attrNameLst>
                                      </p:cBhvr>
                                      <p:tavLst>
                                        <p:tav tm="0">
                                          <p:val>
                                            <p:strVal val="#ppt_h"/>
                                          </p:val>
                                        </p:tav>
                                        <p:tav tm="100000">
                                          <p:val>
                                            <p:strVal val="#ppt_h"/>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B54721"/>
                </a:solidFill>
              </a:rPr>
              <a:t>ANOVA Test Statistic: “</a:t>
            </a:r>
            <a:r>
              <a:rPr lang="en-US" i="1" dirty="0">
                <a:solidFill>
                  <a:srgbClr val="B54721"/>
                </a:solidFill>
              </a:rPr>
              <a:t>F</a:t>
            </a:r>
            <a:r>
              <a:rPr lang="en-US" dirty="0">
                <a:solidFill>
                  <a:srgbClr val="B54721"/>
                </a:solidFill>
              </a:rPr>
              <a:t>”</a:t>
            </a:r>
          </a:p>
        </p:txBody>
      </p:sp>
      <p:sp>
        <p:nvSpPr>
          <p:cNvPr id="3" name="Content Placeholder 2"/>
          <p:cNvSpPr>
            <a:spLocks noGrp="1"/>
          </p:cNvSpPr>
          <p:nvPr>
            <p:ph idx="1"/>
          </p:nvPr>
        </p:nvSpPr>
        <p:spPr/>
        <p:txBody>
          <a:bodyPr>
            <a:normAutofit/>
          </a:bodyPr>
          <a:lstStyle/>
          <a:p>
            <a:pPr marL="82296" indent="0">
              <a:buNone/>
            </a:pPr>
            <a:endParaRPr lang="en-US" sz="2000" dirty="0"/>
          </a:p>
          <a:p>
            <a:endParaRPr lang="en-US" sz="2000" dirty="0"/>
          </a:p>
          <a:p>
            <a:endParaRPr lang="en-US" sz="2000" dirty="0"/>
          </a:p>
          <a:p>
            <a:endParaRPr lang="en-US" sz="2000" dirty="0"/>
          </a:p>
        </p:txBody>
      </p:sp>
      <p:pic>
        <p:nvPicPr>
          <p:cNvPr id="4" name="Picture 3" descr="Screen Shot 2018-07-01 at 9.38.18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447801"/>
            <a:ext cx="5715000" cy="887329"/>
          </a:xfrm>
          <a:prstGeom prst="rect">
            <a:avLst/>
          </a:prstGeom>
          <a:ln w="38100" cmpd="sng">
            <a:solidFill>
              <a:schemeClr val="accent5"/>
            </a:solidFill>
          </a:ln>
        </p:spPr>
      </p:pic>
      <p:pic>
        <p:nvPicPr>
          <p:cNvPr id="6"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14801" y="3124200"/>
            <a:ext cx="4054475" cy="3429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7"/>
          <p:cNvSpPr txBox="1"/>
          <p:nvPr/>
        </p:nvSpPr>
        <p:spPr>
          <a:xfrm>
            <a:off x="3048000" y="2438400"/>
            <a:ext cx="7031060" cy="677108"/>
          </a:xfrm>
          <a:prstGeom prst="rect">
            <a:avLst/>
          </a:prstGeom>
          <a:noFill/>
        </p:spPr>
        <p:txBody>
          <a:bodyPr wrap="square" rtlCol="0">
            <a:spAutoFit/>
          </a:bodyPr>
          <a:lstStyle/>
          <a:p>
            <a:r>
              <a:rPr lang="en-US" altLang="en-US" sz="2000" dirty="0">
                <a:latin typeface="Gill Sans"/>
                <a:ea typeface="ＭＳ Ｐゴシック" pitchFamily="34" charset="-128"/>
                <a:cs typeface="Gill Sans"/>
              </a:rPr>
              <a:t>Alpha cut-off will always be in one tail of the </a:t>
            </a:r>
            <a:r>
              <a:rPr lang="en-US" altLang="en-US" sz="2000" i="1" dirty="0">
                <a:latin typeface="Gill Sans"/>
                <a:ea typeface="ＭＳ Ｐゴシック" pitchFamily="34" charset="-128"/>
                <a:cs typeface="Gill Sans"/>
              </a:rPr>
              <a:t>F </a:t>
            </a:r>
            <a:r>
              <a:rPr lang="en-US" altLang="en-US" sz="2000" dirty="0">
                <a:latin typeface="Gill Sans"/>
                <a:ea typeface="ＭＳ Ｐゴシック" pitchFamily="34" charset="-128"/>
                <a:cs typeface="Gill Sans"/>
              </a:rPr>
              <a:t>Distribution!</a:t>
            </a:r>
          </a:p>
          <a:p>
            <a:endParaRPr lang="en-US" dirty="0"/>
          </a:p>
        </p:txBody>
      </p:sp>
    </p:spTree>
    <p:extLst>
      <p:ext uri="{BB962C8B-B14F-4D97-AF65-F5344CB8AC3E}">
        <p14:creationId xmlns:p14="http://schemas.microsoft.com/office/powerpoint/2010/main" val="377442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1000" fill="hold"/>
                                        <p:tgtEl>
                                          <p:spTgt spid="6"/>
                                        </p:tgtEl>
                                        <p:attrNameLst>
                                          <p:attrName>ppt_w</p:attrName>
                                        </p:attrNameLst>
                                      </p:cBhvr>
                                      <p:tavLst>
                                        <p:tav tm="0">
                                          <p:val>
                                            <p:strVal val="#ppt_w*0.70"/>
                                          </p:val>
                                        </p:tav>
                                        <p:tav tm="100000">
                                          <p:val>
                                            <p:strVal val="#ppt_w"/>
                                          </p:val>
                                        </p:tav>
                                      </p:tavLst>
                                    </p:anim>
                                    <p:anim calcmode="lin" valueType="num">
                                      <p:cBhvr>
                                        <p:cTn id="15" dur="1000" fill="hold"/>
                                        <p:tgtEl>
                                          <p:spTgt spid="6"/>
                                        </p:tgtEl>
                                        <p:attrNameLst>
                                          <p:attrName>ppt_h</p:attrName>
                                        </p:attrNameLst>
                                      </p:cBhvr>
                                      <p:tavLst>
                                        <p:tav tm="0">
                                          <p:val>
                                            <p:strVal val="#ppt_h"/>
                                          </p:val>
                                        </p:tav>
                                        <p:tav tm="100000">
                                          <p:val>
                                            <p:strVal val="#ppt_h"/>
                                          </p:val>
                                        </p:tav>
                                      </p:tavLst>
                                    </p:anim>
                                    <p:animEffect transition="in" filter="fade">
                                      <p:cBhvr>
                                        <p:cTn id="16" dur="10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solidFill>
                  <a:srgbClr val="B54721"/>
                </a:solidFill>
              </a:rPr>
              <a:t>Degrees of Freedom (</a:t>
            </a:r>
            <a:r>
              <a:rPr lang="en-US" sz="4000" i="1" dirty="0" err="1">
                <a:solidFill>
                  <a:srgbClr val="B54721"/>
                </a:solidFill>
              </a:rPr>
              <a:t>df</a:t>
            </a:r>
            <a:r>
              <a:rPr lang="en-US" sz="4000" dirty="0">
                <a:solidFill>
                  <a:srgbClr val="B54721"/>
                </a:solidFill>
              </a:rPr>
              <a:t>)</a:t>
            </a:r>
          </a:p>
        </p:txBody>
      </p:sp>
      <p:sp>
        <p:nvSpPr>
          <p:cNvPr id="3" name="Content Placeholder 2"/>
          <p:cNvSpPr>
            <a:spLocks noGrp="1"/>
          </p:cNvSpPr>
          <p:nvPr>
            <p:ph idx="1"/>
          </p:nvPr>
        </p:nvSpPr>
        <p:spPr/>
        <p:txBody>
          <a:bodyPr>
            <a:normAutofit/>
          </a:bodyPr>
          <a:lstStyle/>
          <a:p>
            <a:r>
              <a:rPr lang="en-US" altLang="en-US" sz="2000" dirty="0">
                <a:latin typeface="Gill Sans"/>
                <a:ea typeface="ＭＳ Ｐゴシック" pitchFamily="34" charset="-128"/>
                <a:cs typeface="Gill Sans"/>
              </a:rPr>
              <a:t>The </a:t>
            </a:r>
            <a:r>
              <a:rPr lang="en-US" altLang="en-US" sz="2000" i="1" dirty="0" err="1">
                <a:latin typeface="Gill Sans"/>
                <a:ea typeface="ＭＳ Ｐゴシック" pitchFamily="34" charset="-128"/>
                <a:cs typeface="Gill Sans"/>
              </a:rPr>
              <a:t>df</a:t>
            </a:r>
            <a:r>
              <a:rPr lang="en-US" altLang="en-US" sz="2000" dirty="0">
                <a:latin typeface="Gill Sans"/>
                <a:ea typeface="ＭＳ Ｐゴシック" pitchFamily="34" charset="-128"/>
                <a:cs typeface="Gill Sans"/>
              </a:rPr>
              <a:t> for a one-way between-subjects ANOVA is </a:t>
            </a:r>
            <a:r>
              <a:rPr lang="en-US" altLang="en-US" sz="2000" i="1" dirty="0">
                <a:latin typeface="Gill Sans"/>
                <a:ea typeface="ＭＳ Ｐゴシック" pitchFamily="34" charset="-128"/>
                <a:cs typeface="Gill Sans"/>
              </a:rPr>
              <a:t>N</a:t>
            </a:r>
            <a:r>
              <a:rPr lang="en-US" altLang="en-US" sz="2000" dirty="0">
                <a:latin typeface="Gill Sans"/>
                <a:ea typeface="ＭＳ Ｐゴシック" pitchFamily="34" charset="-128"/>
                <a:cs typeface="Gill Sans"/>
              </a:rPr>
              <a:t> – 1</a:t>
            </a:r>
          </a:p>
          <a:p>
            <a:r>
              <a:rPr lang="en-US" altLang="en-US" sz="2000" dirty="0">
                <a:latin typeface="Gill Sans"/>
                <a:ea typeface="ＭＳ Ｐゴシック" pitchFamily="34" charset="-128"/>
                <a:cs typeface="Gill Sans"/>
              </a:rPr>
              <a:t>You must split the total </a:t>
            </a:r>
            <a:r>
              <a:rPr lang="en-US" altLang="en-US" sz="2000" i="1" dirty="0" err="1">
                <a:latin typeface="Gill Sans"/>
                <a:ea typeface="ＭＳ Ｐゴシック" pitchFamily="34" charset="-128"/>
                <a:cs typeface="Gill Sans"/>
              </a:rPr>
              <a:t>df</a:t>
            </a:r>
            <a:r>
              <a:rPr lang="en-US" altLang="en-US" sz="2000" i="1" dirty="0">
                <a:latin typeface="Gill Sans"/>
                <a:ea typeface="ＭＳ Ｐゴシック" pitchFamily="34" charset="-128"/>
                <a:cs typeface="Gill Sans"/>
              </a:rPr>
              <a:t> </a:t>
            </a:r>
            <a:r>
              <a:rPr lang="en-US" altLang="en-US" sz="2000" dirty="0">
                <a:latin typeface="Gill Sans"/>
                <a:ea typeface="ＭＳ Ｐゴシック" pitchFamily="34" charset="-128"/>
                <a:cs typeface="Gill Sans"/>
              </a:rPr>
              <a:t>(</a:t>
            </a:r>
            <a:r>
              <a:rPr lang="en-US" altLang="en-US" sz="2000" i="1" dirty="0">
                <a:latin typeface="Gill Sans"/>
                <a:ea typeface="ＭＳ Ｐゴシック" pitchFamily="34" charset="-128"/>
                <a:cs typeface="Gill Sans"/>
              </a:rPr>
              <a:t>N </a:t>
            </a:r>
            <a:r>
              <a:rPr lang="en-US" altLang="en-US" sz="2000" dirty="0">
                <a:latin typeface="Gill Sans"/>
                <a:ea typeface="ＭＳ Ｐゴシック" pitchFamily="34" charset="-128"/>
                <a:cs typeface="Gill Sans"/>
              </a:rPr>
              <a:t>– 1) into 2 parts: one for each source of variation:</a:t>
            </a:r>
          </a:p>
          <a:p>
            <a:pPr marL="859536" lvl="1" indent="-457200">
              <a:buFont typeface="+mj-lt"/>
              <a:buAutoNum type="arabicPeriod"/>
            </a:pPr>
            <a:r>
              <a:rPr lang="en-US" altLang="en-US" sz="1800" dirty="0">
                <a:latin typeface="Gill Sans"/>
                <a:ea typeface="ＭＳ Ｐゴシック" pitchFamily="34" charset="-128"/>
                <a:cs typeface="Gill Sans"/>
              </a:rPr>
              <a:t>Degrees of freedom between groups (</a:t>
            </a:r>
            <a:r>
              <a:rPr lang="en-US" altLang="en-US" sz="1800" b="1" i="1" dirty="0" err="1">
                <a:latin typeface="Gill Sans"/>
                <a:ea typeface="ＭＳ Ｐゴシック" pitchFamily="34" charset="-128"/>
                <a:cs typeface="Gill Sans"/>
              </a:rPr>
              <a:t>df</a:t>
            </a:r>
            <a:r>
              <a:rPr lang="en-US" altLang="en-US" sz="1800" b="1" baseline="-25000" dirty="0" err="1">
                <a:latin typeface="Gill Sans"/>
                <a:ea typeface="ＭＳ Ｐゴシック" pitchFamily="34" charset="-128"/>
                <a:cs typeface="Gill Sans"/>
              </a:rPr>
              <a:t>BG</a:t>
            </a:r>
            <a:r>
              <a:rPr lang="en-US" altLang="en-US" sz="1800" dirty="0">
                <a:latin typeface="Gill Sans"/>
                <a:ea typeface="ＭＳ Ｐゴシック" pitchFamily="34" charset="-128"/>
                <a:cs typeface="Gill Sans"/>
              </a:rPr>
              <a:t> ) or degrees of freedom numerator:</a:t>
            </a:r>
          </a:p>
          <a:p>
            <a:pPr lvl="2"/>
            <a:r>
              <a:rPr lang="en-US" altLang="en-US" sz="1800" i="1" dirty="0" err="1">
                <a:latin typeface="Gill Sans"/>
                <a:ea typeface="ＭＳ Ｐゴシック" pitchFamily="34" charset="-128"/>
                <a:cs typeface="Gill Sans"/>
              </a:rPr>
              <a:t>df</a:t>
            </a:r>
            <a:r>
              <a:rPr lang="en-US" altLang="en-US" sz="1800" baseline="-25000" dirty="0" err="1">
                <a:latin typeface="Gill Sans"/>
                <a:ea typeface="ＭＳ Ｐゴシック" pitchFamily="34" charset="-128"/>
                <a:cs typeface="Gill Sans"/>
              </a:rPr>
              <a:t>BG</a:t>
            </a:r>
            <a:r>
              <a:rPr lang="en-US" altLang="en-US" sz="1800" dirty="0">
                <a:latin typeface="Gill Sans"/>
                <a:ea typeface="ＭＳ Ｐゴシック" pitchFamily="34" charset="-128"/>
                <a:cs typeface="Gill Sans"/>
              </a:rPr>
              <a:t> is the </a:t>
            </a:r>
            <a:r>
              <a:rPr lang="en-US" altLang="en-US" sz="1800" i="1" dirty="0" err="1">
                <a:latin typeface="Gill Sans"/>
                <a:ea typeface="ＭＳ Ｐゴシック" pitchFamily="34" charset="-128"/>
                <a:cs typeface="Gill Sans"/>
              </a:rPr>
              <a:t>df</a:t>
            </a:r>
            <a:r>
              <a:rPr lang="en-US" altLang="en-US" sz="1800" i="1" dirty="0">
                <a:latin typeface="Gill Sans"/>
                <a:ea typeface="ＭＳ Ｐゴシック" pitchFamily="34" charset="-128"/>
                <a:cs typeface="Gill Sans"/>
              </a:rPr>
              <a:t> </a:t>
            </a:r>
            <a:r>
              <a:rPr lang="en-US" altLang="en-US" sz="1800" dirty="0">
                <a:latin typeface="Gill Sans"/>
                <a:ea typeface="ＭＳ Ｐゴシック" pitchFamily="34" charset="-128"/>
                <a:cs typeface="Gill Sans"/>
              </a:rPr>
              <a:t>associated with the variance for the group means in the </a:t>
            </a:r>
            <a:r>
              <a:rPr lang="en-US" altLang="en-US" sz="1800" u="sng" dirty="0">
                <a:latin typeface="Gill Sans"/>
                <a:ea typeface="ＭＳ Ｐゴシック" pitchFamily="34" charset="-128"/>
                <a:cs typeface="Gill Sans"/>
              </a:rPr>
              <a:t>numerator</a:t>
            </a:r>
            <a:r>
              <a:rPr lang="en-US" altLang="en-US" sz="1800" dirty="0">
                <a:latin typeface="Gill Sans"/>
                <a:ea typeface="ＭＳ Ｐゴシック" pitchFamily="34" charset="-128"/>
                <a:cs typeface="Gill Sans"/>
              </a:rPr>
              <a:t> of the test statistic. It is equal to the number of groups (k) minus 1</a:t>
            </a:r>
            <a:r>
              <a:rPr lang="en-US" altLang="en-US" sz="1800" dirty="0">
                <a:latin typeface="Gill Sans"/>
                <a:ea typeface="ＭＳ Ｐゴシック" pitchFamily="34" charset="-128"/>
                <a:cs typeface="Gill Sans"/>
                <a:sym typeface="Wingdings"/>
              </a:rPr>
              <a:t></a:t>
            </a:r>
            <a:r>
              <a:rPr lang="en-US" altLang="en-US" sz="1800" dirty="0">
                <a:latin typeface="Gill Sans"/>
                <a:ea typeface="ＭＳ Ｐゴシック" pitchFamily="34" charset="-128"/>
                <a:cs typeface="Gill Sans"/>
              </a:rPr>
              <a:t> </a:t>
            </a:r>
            <a:r>
              <a:rPr lang="en-US" altLang="en-US" sz="1800" b="1" dirty="0">
                <a:latin typeface="Gill Sans"/>
                <a:ea typeface="ＭＳ Ｐゴシック" pitchFamily="34" charset="-128"/>
                <a:cs typeface="Gill Sans"/>
              </a:rPr>
              <a:t>k-1</a:t>
            </a:r>
          </a:p>
          <a:p>
            <a:pPr lvl="1"/>
            <a:r>
              <a:rPr lang="en-US" altLang="en-US" sz="1800" dirty="0">
                <a:latin typeface="Gill Sans"/>
                <a:ea typeface="ＭＳ Ｐゴシック" pitchFamily="34" charset="-128"/>
                <a:cs typeface="Gill Sans"/>
              </a:rPr>
              <a:t>Degrees of freedom error (</a:t>
            </a:r>
            <a:r>
              <a:rPr lang="en-US" altLang="en-US" sz="1800" b="1" i="1" dirty="0" err="1">
                <a:latin typeface="Gill Sans"/>
                <a:ea typeface="ＭＳ Ｐゴシック" pitchFamily="34" charset="-128"/>
                <a:cs typeface="Gill Sans"/>
              </a:rPr>
              <a:t>df</a:t>
            </a:r>
            <a:r>
              <a:rPr lang="en-US" altLang="en-US" sz="1800" b="1" baseline="-25000" dirty="0" err="1">
                <a:latin typeface="Gill Sans"/>
                <a:ea typeface="ＭＳ Ｐゴシック" pitchFamily="34" charset="-128"/>
                <a:cs typeface="Gill Sans"/>
              </a:rPr>
              <a:t>E</a:t>
            </a:r>
            <a:r>
              <a:rPr lang="en-US" altLang="en-US" sz="1800" dirty="0">
                <a:latin typeface="Gill Sans"/>
                <a:ea typeface="ＭＳ Ｐゴシック" pitchFamily="34" charset="-128"/>
                <a:cs typeface="Gill Sans"/>
              </a:rPr>
              <a:t>), degrees of freedom within groups, or degrees of freedom denominator:</a:t>
            </a:r>
          </a:p>
          <a:p>
            <a:pPr lvl="2"/>
            <a:r>
              <a:rPr lang="en-US" altLang="en-US" sz="1800" i="1" dirty="0" err="1">
                <a:latin typeface="Gill Sans"/>
                <a:ea typeface="ＭＳ Ｐゴシック" pitchFamily="34" charset="-128"/>
                <a:cs typeface="Gill Sans"/>
              </a:rPr>
              <a:t>df</a:t>
            </a:r>
            <a:r>
              <a:rPr lang="en-US" altLang="en-US" sz="1800" baseline="-25000" dirty="0" err="1">
                <a:latin typeface="Gill Sans"/>
                <a:ea typeface="ＭＳ Ｐゴシック" pitchFamily="34" charset="-128"/>
                <a:cs typeface="Gill Sans"/>
              </a:rPr>
              <a:t>E</a:t>
            </a:r>
            <a:r>
              <a:rPr lang="en-US" altLang="en-US" sz="1800" baseline="-25000" dirty="0">
                <a:latin typeface="Gill Sans"/>
                <a:ea typeface="ＭＳ Ｐゴシック" pitchFamily="34" charset="-128"/>
                <a:cs typeface="Gill Sans"/>
              </a:rPr>
              <a:t> </a:t>
            </a:r>
            <a:r>
              <a:rPr lang="en-US" altLang="en-US" sz="1800" dirty="0">
                <a:latin typeface="Gill Sans"/>
                <a:ea typeface="ＭＳ Ｐゴシック" pitchFamily="34" charset="-128"/>
                <a:cs typeface="Gill Sans"/>
              </a:rPr>
              <a:t>is the </a:t>
            </a:r>
            <a:r>
              <a:rPr lang="en-US" altLang="en-US" sz="1800" dirty="0" err="1">
                <a:latin typeface="Gill Sans"/>
                <a:ea typeface="ＭＳ Ｐゴシック" pitchFamily="34" charset="-128"/>
                <a:cs typeface="Gill Sans"/>
              </a:rPr>
              <a:t>df</a:t>
            </a:r>
            <a:r>
              <a:rPr lang="en-US" altLang="en-US" sz="1800" dirty="0">
                <a:latin typeface="Gill Sans"/>
                <a:ea typeface="ＭＳ Ｐゴシック" pitchFamily="34" charset="-128"/>
                <a:cs typeface="Gill Sans"/>
              </a:rPr>
              <a:t> associated with the error variance in the </a:t>
            </a:r>
            <a:r>
              <a:rPr lang="en-US" altLang="en-US" sz="1800" u="sng" dirty="0">
                <a:latin typeface="Gill Sans"/>
                <a:ea typeface="ＭＳ Ｐゴシック" pitchFamily="34" charset="-128"/>
                <a:cs typeface="Gill Sans"/>
              </a:rPr>
              <a:t>denominator</a:t>
            </a:r>
            <a:r>
              <a:rPr lang="en-US" altLang="en-US" sz="1800" dirty="0">
                <a:latin typeface="Gill Sans"/>
                <a:ea typeface="ＭＳ Ｐゴシック" pitchFamily="34" charset="-128"/>
                <a:cs typeface="Gill Sans"/>
              </a:rPr>
              <a:t>. It is equal to the total sample size (</a:t>
            </a:r>
            <a:r>
              <a:rPr lang="en-US" altLang="en-US" sz="1800" i="1" dirty="0">
                <a:latin typeface="Gill Sans"/>
                <a:ea typeface="ＭＳ Ｐゴシック" pitchFamily="34" charset="-128"/>
                <a:cs typeface="Gill Sans"/>
              </a:rPr>
              <a:t>N</a:t>
            </a:r>
            <a:r>
              <a:rPr lang="en-US" altLang="en-US" sz="1800" dirty="0">
                <a:latin typeface="Gill Sans"/>
                <a:ea typeface="ＭＳ Ｐゴシック" pitchFamily="34" charset="-128"/>
                <a:cs typeface="Gill Sans"/>
              </a:rPr>
              <a:t>) minus the number of groups (k) </a:t>
            </a:r>
            <a:r>
              <a:rPr lang="en-US" altLang="en-US" sz="1800" dirty="0">
                <a:latin typeface="Gill Sans"/>
                <a:ea typeface="ＭＳ Ｐゴシック" pitchFamily="34" charset="-128"/>
                <a:cs typeface="Gill Sans"/>
                <a:sym typeface="Wingdings"/>
              </a:rPr>
              <a:t> </a:t>
            </a:r>
            <a:r>
              <a:rPr lang="en-US" altLang="en-US" sz="1800" b="1" dirty="0">
                <a:latin typeface="Gill Sans"/>
                <a:ea typeface="ＭＳ Ｐゴシック" pitchFamily="34" charset="-128"/>
                <a:cs typeface="Gill Sans"/>
                <a:sym typeface="Wingdings"/>
              </a:rPr>
              <a:t>N-k</a:t>
            </a:r>
            <a:endParaRPr lang="en-US" altLang="en-US" sz="1800" b="1" dirty="0">
              <a:latin typeface="Gill Sans"/>
              <a:ea typeface="ＭＳ Ｐゴシック" pitchFamily="34" charset="-128"/>
              <a:cs typeface="Gill Sans"/>
            </a:endParaRPr>
          </a:p>
          <a:p>
            <a:pPr marL="82296" indent="0">
              <a:buNone/>
            </a:pPr>
            <a:endParaRPr lang="en-US" sz="2000" dirty="0">
              <a:latin typeface="Gill Sans"/>
              <a:cs typeface="Gill Sans"/>
            </a:endParaRPr>
          </a:p>
        </p:txBody>
      </p:sp>
      <p:pic>
        <p:nvPicPr>
          <p:cNvPr id="4" name="Picture 3" descr="Screen Shot 2018-07-01 at 10.00.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05200" y="5715000"/>
            <a:ext cx="6324600" cy="732470"/>
          </a:xfrm>
          <a:prstGeom prst="rect">
            <a:avLst/>
          </a:prstGeom>
          <a:ln w="38100" cmpd="sng">
            <a:solidFill>
              <a:srgbClr val="B54721"/>
            </a:solidFill>
          </a:ln>
        </p:spPr>
      </p:pic>
    </p:spTree>
    <p:extLst>
      <p:ext uri="{BB962C8B-B14F-4D97-AF65-F5344CB8AC3E}">
        <p14:creationId xmlns:p14="http://schemas.microsoft.com/office/powerpoint/2010/main" val="2307830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5"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strVal val="#ppt_w*0.70"/>
                                          </p:val>
                                        </p:tav>
                                        <p:tav tm="100000">
                                          <p:val>
                                            <p:strVal val="#ppt_w"/>
                                          </p:val>
                                        </p:tav>
                                      </p:tavLst>
                                    </p:anim>
                                    <p:anim calcmode="lin" valueType="num">
                                      <p:cBhvr>
                                        <p:cTn id="32" dur="1000" fill="hold"/>
                                        <p:tgtEl>
                                          <p:spTgt spid="4"/>
                                        </p:tgtEl>
                                        <p:attrNameLst>
                                          <p:attrName>ppt_h</p:attrName>
                                        </p:attrNameLst>
                                      </p:cBhvr>
                                      <p:tavLst>
                                        <p:tav tm="0">
                                          <p:val>
                                            <p:strVal val="#ppt_h"/>
                                          </p:val>
                                        </p:tav>
                                        <p:tav tm="100000">
                                          <p:val>
                                            <p:strVal val="#ppt_h"/>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a:solidFill>
                  <a:srgbClr val="B54721"/>
                </a:solidFill>
              </a:rPr>
              <a:t>4 Assumptions for </a:t>
            </a:r>
            <a:br>
              <a:rPr lang="en-US" sz="3500" dirty="0">
                <a:solidFill>
                  <a:srgbClr val="B54721"/>
                </a:solidFill>
              </a:rPr>
            </a:br>
            <a:r>
              <a:rPr lang="en-US" sz="3500" dirty="0">
                <a:solidFill>
                  <a:srgbClr val="B54721"/>
                </a:solidFill>
              </a:rPr>
              <a:t>One-Way Between-Subjects ANOVA</a:t>
            </a:r>
          </a:p>
        </p:txBody>
      </p:sp>
      <p:sp>
        <p:nvSpPr>
          <p:cNvPr id="3" name="Content Placeholder 2"/>
          <p:cNvSpPr>
            <a:spLocks noGrp="1"/>
          </p:cNvSpPr>
          <p:nvPr>
            <p:ph idx="1"/>
          </p:nvPr>
        </p:nvSpPr>
        <p:spPr/>
        <p:txBody>
          <a:bodyPr/>
          <a:lstStyle/>
          <a:p>
            <a:r>
              <a:rPr lang="en-US" altLang="en-US" sz="2000" dirty="0">
                <a:ea typeface="ＭＳ Ｐゴシック" pitchFamily="34" charset="-128"/>
              </a:rPr>
              <a:t>There are four assumptions to compute the one-way between-subjects ANOVA:</a:t>
            </a:r>
          </a:p>
          <a:p>
            <a:pPr marL="859536" lvl="1" indent="-457200">
              <a:buFont typeface="+mj-lt"/>
              <a:buAutoNum type="arabicPeriod"/>
            </a:pPr>
            <a:r>
              <a:rPr lang="en-US" altLang="en-US" sz="2000" b="1" i="1" dirty="0">
                <a:ea typeface="ＭＳ Ｐゴシック" pitchFamily="34" charset="-128"/>
              </a:rPr>
              <a:t>Normality</a:t>
            </a:r>
            <a:r>
              <a:rPr lang="en-US" altLang="en-US" sz="2000" dirty="0">
                <a:ea typeface="ＭＳ Ｐゴシック" pitchFamily="34" charset="-128"/>
              </a:rPr>
              <a:t>: assume that data in the population or populations being sampled from are normally distributed</a:t>
            </a:r>
          </a:p>
          <a:p>
            <a:pPr marL="859536" lvl="1" indent="-457200">
              <a:buFont typeface="+mj-lt"/>
              <a:buAutoNum type="arabicPeriod"/>
            </a:pPr>
            <a:r>
              <a:rPr lang="en-US" altLang="en-US" sz="2000" b="1" i="1" dirty="0">
                <a:ea typeface="ＭＳ Ｐゴシック" pitchFamily="34" charset="-128"/>
              </a:rPr>
              <a:t>Random Sampling</a:t>
            </a:r>
            <a:r>
              <a:rPr lang="en-US" altLang="en-US" sz="2000" dirty="0">
                <a:ea typeface="ＭＳ Ｐゴシック" pitchFamily="34" charset="-128"/>
              </a:rPr>
              <a:t>: assume data measured were obtained from a sample that was selected using a random sampling procedure</a:t>
            </a:r>
          </a:p>
          <a:p>
            <a:pPr marL="859536" lvl="1" indent="-457200">
              <a:buFont typeface="+mj-lt"/>
              <a:buAutoNum type="arabicPeriod"/>
            </a:pPr>
            <a:r>
              <a:rPr lang="en-US" altLang="en-US" sz="2000" b="1" i="1" dirty="0">
                <a:ea typeface="ＭＳ Ｐゴシック" pitchFamily="34" charset="-128"/>
              </a:rPr>
              <a:t>Independence</a:t>
            </a:r>
            <a:r>
              <a:rPr lang="en-US" altLang="en-US" sz="2000" dirty="0">
                <a:ea typeface="ＭＳ Ｐゴシック" pitchFamily="34" charset="-128"/>
              </a:rPr>
              <a:t>: assume that the probabilities of each measured outcome in a study are independent or equal</a:t>
            </a:r>
          </a:p>
          <a:p>
            <a:pPr marL="859536" lvl="1" indent="-457200">
              <a:buFont typeface="+mj-lt"/>
              <a:buAutoNum type="arabicPeriod"/>
            </a:pPr>
            <a:r>
              <a:rPr lang="en-US" altLang="en-US" sz="2000" b="1" i="1" dirty="0">
                <a:ea typeface="ＭＳ Ｐゴシック" pitchFamily="34" charset="-128"/>
              </a:rPr>
              <a:t>Homogeneity of Variance</a:t>
            </a:r>
            <a:r>
              <a:rPr lang="en-US" altLang="en-US" sz="2000" dirty="0">
                <a:ea typeface="ＭＳ Ｐゴシック" pitchFamily="34" charset="-128"/>
              </a:rPr>
              <a:t>: assume that the variance in each population is equal to each other</a:t>
            </a:r>
          </a:p>
          <a:p>
            <a:r>
              <a:rPr lang="en-US" altLang="en-US" sz="2000" dirty="0">
                <a:ea typeface="ＭＳ Ｐゴシック" pitchFamily="34" charset="-128"/>
              </a:rPr>
              <a:t>Sample size (</a:t>
            </a:r>
            <a:r>
              <a:rPr lang="en-US" altLang="en-US" sz="2000" i="1" dirty="0">
                <a:ea typeface="ＭＳ Ｐゴシック" pitchFamily="34" charset="-128"/>
              </a:rPr>
              <a:t>n</a:t>
            </a:r>
            <a:r>
              <a:rPr lang="en-US" altLang="en-US" sz="2000" dirty="0">
                <a:ea typeface="ＭＳ Ｐゴシック" pitchFamily="34" charset="-128"/>
              </a:rPr>
              <a:t>) must be equal in each group!</a:t>
            </a:r>
          </a:p>
          <a:p>
            <a:endParaRPr lang="en-US" dirty="0"/>
          </a:p>
        </p:txBody>
      </p:sp>
    </p:spTree>
    <p:extLst>
      <p:ext uri="{BB962C8B-B14F-4D97-AF65-F5344CB8AC3E}">
        <p14:creationId xmlns:p14="http://schemas.microsoft.com/office/powerpoint/2010/main" val="3488234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p:txBody>
          <a:bodyPr>
            <a:normAutofit/>
          </a:bodyPr>
          <a:lstStyle/>
          <a:p>
            <a:pPr marL="425196" lvl="1" indent="-342900">
              <a:spcBef>
                <a:spcPts val="600"/>
              </a:spcBef>
              <a:buSzPct val="80000"/>
              <a:buFont typeface="Wingdings" charset="2"/>
              <a:buChar char="u"/>
            </a:pPr>
            <a:r>
              <a:rPr lang="en-US" altLang="en-US" sz="2000" i="1" dirty="0">
                <a:ea typeface="ＭＳ Ｐゴシック" pitchFamily="34" charset="-128"/>
              </a:rPr>
              <a:t>Example: </a:t>
            </a:r>
            <a:r>
              <a:rPr lang="en-US" altLang="en-US" sz="2000" dirty="0">
                <a:ea typeface="ＭＳ Ｐゴシック" pitchFamily="34" charset="-128"/>
              </a:rPr>
              <a:t>Employee turnover is costly to businesses, and thus is a common research topic among Organizational Psychologists! Suppose an Organizational Psychologist were interested in whether stress levels in the workplace predict how long employees are willing to stay at a company. They recruit 30 employees at a major local company. Employees report their stress levels and are broken up evenly into 3 groups based on how stressful they rate the workplace: 1)</a:t>
            </a:r>
            <a:r>
              <a:rPr lang="en-US" altLang="en-US" sz="2000" b="1" dirty="0">
                <a:ea typeface="ＭＳ Ｐゴシック" pitchFamily="34" charset="-128"/>
              </a:rPr>
              <a:t> Low</a:t>
            </a:r>
            <a:r>
              <a:rPr lang="en-US" altLang="en-US" sz="2000" dirty="0">
                <a:ea typeface="ＭＳ Ｐゴシック" pitchFamily="34" charset="-128"/>
              </a:rPr>
              <a:t> stress, 2) </a:t>
            </a:r>
            <a:r>
              <a:rPr lang="en-US" altLang="en-US" sz="2000" b="1" dirty="0">
                <a:ea typeface="ＭＳ Ｐゴシック" pitchFamily="34" charset="-128"/>
              </a:rPr>
              <a:t>Moderate</a:t>
            </a:r>
            <a:r>
              <a:rPr lang="en-US" altLang="en-US" sz="2000" dirty="0">
                <a:ea typeface="ＭＳ Ｐゴシック" pitchFamily="34" charset="-128"/>
              </a:rPr>
              <a:t> stress, 3) </a:t>
            </a:r>
            <a:r>
              <a:rPr lang="en-US" altLang="en-US" sz="2000" b="1" dirty="0">
                <a:ea typeface="ＭＳ Ｐゴシック" pitchFamily="34" charset="-128"/>
              </a:rPr>
              <a:t>High</a:t>
            </a:r>
            <a:r>
              <a:rPr lang="en-US" altLang="en-US" sz="2000" dirty="0">
                <a:ea typeface="ＭＳ Ｐゴシック" pitchFamily="34" charset="-128"/>
              </a:rPr>
              <a:t> stress. Employees also report the time (in years) they predict they would remain at the company. Conduct an ANOVA to analyze significance of data at a .05 level of significance. </a:t>
            </a:r>
          </a:p>
          <a:p>
            <a:pPr marL="425196" lvl="1" indent="-342900">
              <a:spcBef>
                <a:spcPts val="600"/>
              </a:spcBef>
              <a:buSzPct val="80000"/>
              <a:buFont typeface="Wingdings" charset="2"/>
              <a:buChar char="Ø"/>
            </a:pPr>
            <a:r>
              <a:rPr lang="en-US" altLang="en-US" sz="1800" dirty="0">
                <a:ea typeface="ＭＳ Ｐゴシック" pitchFamily="34" charset="-128"/>
              </a:rPr>
              <a:t>What is the appropriate type of ANOVA for this example? Why?</a:t>
            </a:r>
          </a:p>
          <a:p>
            <a:pPr marL="425196" lvl="1" indent="-342900">
              <a:spcBef>
                <a:spcPts val="600"/>
              </a:spcBef>
              <a:buSzPct val="80000"/>
              <a:buFont typeface="Wingdings" charset="2"/>
              <a:buChar char="²"/>
            </a:pPr>
            <a:r>
              <a:rPr lang="en-US" altLang="en-US" sz="1800" dirty="0">
                <a:ea typeface="ＭＳ Ｐゴシック" pitchFamily="34" charset="-128"/>
              </a:rPr>
              <a:t>One-Way Between Subjects ANOVA –one IV,  each person is only in one level of the 1V (either in Low, or Moderate, or High stress group)</a:t>
            </a:r>
          </a:p>
          <a:p>
            <a:pPr marL="425196" lvl="1" indent="-342900">
              <a:spcBef>
                <a:spcPts val="600"/>
              </a:spcBef>
              <a:buSzPct val="80000"/>
              <a:buFont typeface="Wingdings" charset="2"/>
              <a:buChar char="Ø"/>
            </a:pPr>
            <a:r>
              <a:rPr lang="en-US" altLang="en-US" sz="1800" dirty="0">
                <a:ea typeface="ＭＳ Ｐゴシック" pitchFamily="34" charset="-128"/>
              </a:rPr>
              <a:t>What are N, n, and k?</a:t>
            </a:r>
          </a:p>
          <a:p>
            <a:pPr marL="425196" lvl="1" indent="-342900">
              <a:spcBef>
                <a:spcPts val="600"/>
              </a:spcBef>
              <a:buSzPct val="80000"/>
              <a:buFont typeface="Wingdings" charset="2"/>
              <a:buChar char="²"/>
            </a:pPr>
            <a:r>
              <a:rPr lang="en-US" altLang="en-US" sz="1800" dirty="0">
                <a:ea typeface="ＭＳ Ｐゴシック" pitchFamily="34" charset="-128"/>
              </a:rPr>
              <a:t>N=30, n=10, k=3</a:t>
            </a:r>
          </a:p>
        </p:txBody>
      </p:sp>
    </p:spTree>
    <p:extLst>
      <p:ext uri="{BB962C8B-B14F-4D97-AF65-F5344CB8AC3E}">
        <p14:creationId xmlns:p14="http://schemas.microsoft.com/office/powerpoint/2010/main" val="85561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505200" y="1447801"/>
            <a:ext cx="6096000" cy="5096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6207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p:txBody>
          <a:bodyPr>
            <a:normAutofit/>
          </a:bodyPr>
          <a:lstStyle/>
          <a:p>
            <a:pPr>
              <a:buFont typeface="Wingdings" charset="2"/>
              <a:buChar char="u"/>
            </a:pPr>
            <a:r>
              <a:rPr lang="en-US" sz="2000" b="1" dirty="0"/>
              <a:t>STEP 1: </a:t>
            </a:r>
            <a:r>
              <a:rPr lang="en-US" sz="2000" dirty="0"/>
              <a:t>State the Hypotheses:</a:t>
            </a:r>
          </a:p>
          <a:p>
            <a:pPr lvl="1"/>
            <a:r>
              <a:rPr lang="en-US" altLang="en-US" sz="1800" b="1" i="1" dirty="0">
                <a:ea typeface="ＭＳ Ｐゴシック" pitchFamily="34" charset="-128"/>
              </a:rPr>
              <a:t>H</a:t>
            </a:r>
            <a:r>
              <a:rPr lang="en-US" altLang="en-US" sz="1800" b="1" baseline="-25000" dirty="0">
                <a:ea typeface="ＭＳ Ｐゴシック" pitchFamily="34" charset="-128"/>
              </a:rPr>
              <a:t>0</a:t>
            </a:r>
            <a:r>
              <a:rPr lang="en-US" altLang="en-US" sz="1800" b="1" dirty="0">
                <a:ea typeface="ＭＳ Ｐゴシック" pitchFamily="34" charset="-128"/>
              </a:rPr>
              <a:t>: </a:t>
            </a:r>
            <a:r>
              <a:rPr lang="en-US" altLang="en-US" sz="1800" dirty="0">
                <a:ea typeface="ＭＳ Ｐゴシック" pitchFamily="34" charset="-128"/>
              </a:rPr>
              <a:t>σ</a:t>
            </a:r>
            <a:r>
              <a:rPr lang="en-US" altLang="en-US" sz="1800" baseline="30000" dirty="0">
                <a:ea typeface="ＭＳ Ｐゴシック" pitchFamily="34" charset="-128"/>
              </a:rPr>
              <a:t>2</a:t>
            </a:r>
            <a:r>
              <a:rPr lang="en-US" altLang="en-US" sz="1800" baseline="-25000" dirty="0">
                <a:ea typeface="ＭＳ Ｐゴシック" pitchFamily="34" charset="-128"/>
              </a:rPr>
              <a:t>μ</a:t>
            </a:r>
            <a:r>
              <a:rPr lang="en-US" altLang="en-US" sz="1800" dirty="0">
                <a:ea typeface="ＭＳ Ｐゴシック" pitchFamily="34" charset="-128"/>
              </a:rPr>
              <a:t> = 0</a:t>
            </a:r>
            <a:r>
              <a:rPr lang="en-US" altLang="en-US" sz="1800" i="1" dirty="0">
                <a:ea typeface="ＭＳ Ｐゴシック" pitchFamily="34" charset="-128"/>
              </a:rPr>
              <a:t> </a:t>
            </a:r>
            <a:r>
              <a:rPr lang="en-US" altLang="en-US" sz="1800" i="1" dirty="0">
                <a:ea typeface="ＭＳ Ｐゴシック" pitchFamily="34" charset="-128"/>
                <a:sym typeface="Wingdings"/>
              </a:rPr>
              <a:t></a:t>
            </a:r>
            <a:r>
              <a:rPr lang="en-US" altLang="en-US" sz="1800" i="1" dirty="0">
                <a:ea typeface="ＭＳ Ｐゴシック" pitchFamily="34" charset="-128"/>
              </a:rPr>
              <a:t> In words: </a:t>
            </a:r>
            <a:r>
              <a:rPr lang="en-US" altLang="en-US" sz="1800" dirty="0">
                <a:ea typeface="ＭＳ Ｐゴシック" pitchFamily="34" charset="-128"/>
              </a:rPr>
              <a:t>group means (μ) do not vary (σ</a:t>
            </a:r>
            <a:r>
              <a:rPr lang="en-US" altLang="en-US" sz="1800" baseline="30000" dirty="0">
                <a:ea typeface="ＭＳ Ｐゴシック" pitchFamily="34" charset="-128"/>
              </a:rPr>
              <a:t>2</a:t>
            </a:r>
            <a:r>
              <a:rPr lang="en-US" altLang="en-US" sz="1800" dirty="0">
                <a:ea typeface="ＭＳ Ｐゴシック" pitchFamily="34" charset="-128"/>
              </a:rPr>
              <a:t>) in the company employee population</a:t>
            </a:r>
          </a:p>
          <a:p>
            <a:pPr lvl="1"/>
            <a:r>
              <a:rPr lang="en-US" altLang="en-US" sz="1800" b="1" i="1" dirty="0">
                <a:ea typeface="ＭＳ Ｐゴシック" pitchFamily="34" charset="-128"/>
              </a:rPr>
              <a:t>H</a:t>
            </a:r>
            <a:r>
              <a:rPr lang="en-US" altLang="en-US" sz="1800" b="1" baseline="-25000" dirty="0">
                <a:ea typeface="ＭＳ Ｐゴシック" pitchFamily="34" charset="-128"/>
              </a:rPr>
              <a:t>1</a:t>
            </a:r>
            <a:r>
              <a:rPr lang="en-US" altLang="en-US" sz="1800" b="1" i="1" dirty="0">
                <a:ea typeface="ＭＳ Ｐゴシック" pitchFamily="34" charset="-128"/>
              </a:rPr>
              <a:t>: </a:t>
            </a:r>
            <a:r>
              <a:rPr lang="en-US" altLang="en-US" sz="1800" dirty="0">
                <a:ea typeface="ＭＳ Ｐゴシック" pitchFamily="34" charset="-128"/>
              </a:rPr>
              <a:t>σ</a:t>
            </a:r>
            <a:r>
              <a:rPr lang="en-US" altLang="en-US" sz="1800" baseline="30000" dirty="0">
                <a:ea typeface="ＭＳ Ｐゴシック" pitchFamily="34" charset="-128"/>
              </a:rPr>
              <a:t>2</a:t>
            </a:r>
            <a:r>
              <a:rPr lang="en-US" altLang="en-US" sz="1800" baseline="-25000" dirty="0">
                <a:ea typeface="ＭＳ Ｐゴシック" pitchFamily="34" charset="-128"/>
              </a:rPr>
              <a:t>μ</a:t>
            </a:r>
            <a:r>
              <a:rPr lang="en-US" altLang="en-US" sz="1800" i="1" dirty="0">
                <a:ea typeface="ＭＳ Ｐゴシック" pitchFamily="34" charset="-128"/>
              </a:rPr>
              <a:t> &gt; </a:t>
            </a:r>
            <a:r>
              <a:rPr lang="en-US" altLang="en-US" sz="1800" dirty="0">
                <a:ea typeface="ＭＳ Ｐゴシック" pitchFamily="34" charset="-128"/>
              </a:rPr>
              <a:t>0 </a:t>
            </a:r>
            <a:r>
              <a:rPr lang="en-US" altLang="en-US" sz="1800" dirty="0">
                <a:ea typeface="ＭＳ Ｐゴシック" pitchFamily="34" charset="-128"/>
                <a:sym typeface="Wingdings"/>
              </a:rPr>
              <a:t> </a:t>
            </a:r>
            <a:r>
              <a:rPr lang="en-US" altLang="en-US" sz="1800" i="1" dirty="0">
                <a:ea typeface="ＭＳ Ｐゴシック" pitchFamily="34" charset="-128"/>
                <a:sym typeface="Wingdings"/>
              </a:rPr>
              <a:t>In words</a:t>
            </a:r>
            <a:r>
              <a:rPr lang="en-US" altLang="en-US" sz="1800" dirty="0">
                <a:ea typeface="ＭＳ Ｐゴシック" pitchFamily="34" charset="-128"/>
                <a:sym typeface="Wingdings"/>
              </a:rPr>
              <a:t>:</a:t>
            </a:r>
            <a:r>
              <a:rPr lang="en-US" altLang="en-US" sz="1800" dirty="0">
                <a:ea typeface="ＭＳ Ｐゴシック" pitchFamily="34" charset="-128"/>
              </a:rPr>
              <a:t> group means in the company employee population do vary </a:t>
            </a:r>
          </a:p>
          <a:p>
            <a:pPr marL="402336" lvl="1" indent="0">
              <a:buNone/>
            </a:pPr>
            <a:endParaRPr lang="en-US" altLang="en-US" sz="1800" i="1" dirty="0">
              <a:ea typeface="ＭＳ Ｐゴシック" pitchFamily="34" charset="-128"/>
            </a:endParaRPr>
          </a:p>
          <a:p>
            <a:r>
              <a:rPr lang="en-US" altLang="en-US" sz="2200" b="1" dirty="0">
                <a:ea typeface="ＭＳ Ｐゴシック" pitchFamily="34" charset="-128"/>
              </a:rPr>
              <a:t>STEP 2: </a:t>
            </a:r>
            <a:r>
              <a:rPr lang="en-US" altLang="en-US" sz="2000" dirty="0">
                <a:ea typeface="ＭＳ Ｐゴシック" pitchFamily="34" charset="-128"/>
              </a:rPr>
              <a:t>Set the criteria for a decision</a:t>
            </a:r>
          </a:p>
          <a:p>
            <a:pPr lvl="1"/>
            <a:r>
              <a:rPr lang="en-US" altLang="en-US" sz="1800" dirty="0">
                <a:ea typeface="ＭＳ Ｐゴシック" pitchFamily="34" charset="-128"/>
              </a:rPr>
              <a:t>Level of significance is .05</a:t>
            </a:r>
          </a:p>
          <a:p>
            <a:pPr lvl="2"/>
            <a:r>
              <a:rPr lang="en-US" altLang="en-US" sz="1800" b="1" i="1" dirty="0" err="1">
                <a:ea typeface="ＭＳ Ｐゴシック" pitchFamily="34" charset="-128"/>
              </a:rPr>
              <a:t>df</a:t>
            </a:r>
            <a:r>
              <a:rPr lang="en-US" altLang="en-US" sz="1800" b="1" baseline="-25000" dirty="0" err="1">
                <a:ea typeface="ＭＳ Ｐゴシック" pitchFamily="34" charset="-128"/>
              </a:rPr>
              <a:t>BG</a:t>
            </a:r>
            <a:r>
              <a:rPr lang="en-US" altLang="en-US" sz="1800" dirty="0">
                <a:ea typeface="ＭＳ Ｐゴシック" pitchFamily="34" charset="-128"/>
              </a:rPr>
              <a:t>= k-1: 3-1 = 2</a:t>
            </a:r>
          </a:p>
          <a:p>
            <a:pPr lvl="2"/>
            <a:r>
              <a:rPr lang="en-US" altLang="en-US" sz="1800" b="1" i="1" dirty="0" err="1">
                <a:ea typeface="ＭＳ Ｐゴシック" pitchFamily="34" charset="-128"/>
              </a:rPr>
              <a:t>df</a:t>
            </a:r>
            <a:r>
              <a:rPr lang="en-US" altLang="en-US" sz="1800" b="1" baseline="-25000" dirty="0" err="1">
                <a:ea typeface="ＭＳ Ｐゴシック" pitchFamily="34" charset="-128"/>
              </a:rPr>
              <a:t>E</a:t>
            </a:r>
            <a:r>
              <a:rPr lang="en-US" altLang="en-US" sz="1800" b="1" dirty="0">
                <a:ea typeface="ＭＳ Ｐゴシック" pitchFamily="34" charset="-128"/>
              </a:rPr>
              <a:t> </a:t>
            </a:r>
            <a:r>
              <a:rPr lang="en-US" altLang="en-US" sz="1800" dirty="0">
                <a:ea typeface="ＭＳ Ｐゴシック" pitchFamily="34" charset="-128"/>
              </a:rPr>
              <a:t>= N-k: 30-3 = 27</a:t>
            </a:r>
          </a:p>
          <a:p>
            <a:pPr lvl="1"/>
            <a:r>
              <a:rPr lang="en-US" altLang="en-US" sz="1800" dirty="0">
                <a:ea typeface="ＭＳ Ｐゴシック" pitchFamily="34" charset="-128"/>
              </a:rPr>
              <a:t>Critical value is 3.35 (Table B.3, Appendix B)</a:t>
            </a:r>
          </a:p>
          <a:p>
            <a:pPr>
              <a:buFont typeface="Wingdings" charset="2"/>
              <a:buChar char="u"/>
            </a:pPr>
            <a:endParaRPr lang="en-US" altLang="en-US" sz="2200" b="1" dirty="0">
              <a:ea typeface="ＭＳ Ｐゴシック" pitchFamily="34" charset="-128"/>
            </a:endParaRPr>
          </a:p>
          <a:p>
            <a:pPr>
              <a:buFont typeface="Wingdings" charset="2"/>
              <a:buChar char="u"/>
            </a:pPr>
            <a:endParaRPr lang="en-US" altLang="en-US" sz="2200" b="1" dirty="0">
              <a:ea typeface="ＭＳ Ｐゴシック" pitchFamily="34" charset="-128"/>
            </a:endParaRPr>
          </a:p>
          <a:p>
            <a:pPr>
              <a:buFont typeface="Wingdings" charset="2"/>
              <a:buChar char="u"/>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pic>
        <p:nvPicPr>
          <p:cNvPr id="4" name="Picture 3" descr="Screen Shot 2018-07-01 at 10.00.31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05200" y="5486400"/>
            <a:ext cx="6324600" cy="732470"/>
          </a:xfrm>
          <a:prstGeom prst="rect">
            <a:avLst/>
          </a:prstGeom>
          <a:ln w="38100" cmpd="sng">
            <a:solidFill>
              <a:srgbClr val="B54721"/>
            </a:solidFill>
          </a:ln>
        </p:spPr>
      </p:pic>
    </p:spTree>
    <p:extLst>
      <p:ext uri="{BB962C8B-B14F-4D97-AF65-F5344CB8AC3E}">
        <p14:creationId xmlns:p14="http://schemas.microsoft.com/office/powerpoint/2010/main" val="265875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Heads up</a:t>
            </a:r>
          </a:p>
        </p:txBody>
      </p:sp>
      <p:sp>
        <p:nvSpPr>
          <p:cNvPr id="3" name="Content Placeholder 2"/>
          <p:cNvSpPr>
            <a:spLocks noGrp="1"/>
          </p:cNvSpPr>
          <p:nvPr>
            <p:ph idx="1"/>
          </p:nvPr>
        </p:nvSpPr>
        <p:spPr/>
        <p:txBody>
          <a:bodyPr/>
          <a:lstStyle/>
          <a:p>
            <a:pPr marL="0" indent="0">
              <a:buNone/>
            </a:pPr>
            <a:r>
              <a:t>The end result of an ANOVA gives back similar information as a t-test</a:t>
            </a:r>
          </a:p>
          <a:p>
            <a:pPr marL="457189" indent="-457189">
              <a:buAutoNum type="arabicPeriod"/>
            </a:pPr>
            <a:r>
              <a:t>t(df) = t-value, p = p-value</a:t>
            </a:r>
          </a:p>
          <a:p>
            <a:pPr marL="457189" indent="-457189">
              <a:buAutoNum type="arabicPeriod"/>
            </a:pPr>
            <a:r>
              <a:t>F(df1, df2) = F-value, p = value</a:t>
            </a:r>
          </a:p>
          <a:p>
            <a:pPr marL="0" indent="0">
              <a:buNone/>
            </a:pPr>
            <a:r>
              <a:t>Reporting of F-tests also typically include one more thing:</a:t>
            </a:r>
          </a:p>
          <a:p>
            <a:pPr marL="457189" indent="-457189">
              <a:buAutoNum type="arabicPeriod" startAt="3"/>
            </a:pPr>
            <a:r>
              <a:t>F(df1, df2) = F-value, MSE = MS error value, p = value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p:txBody>
          <a:bodyPr>
            <a:normAutofit/>
          </a:bodyPr>
          <a:lstStyle/>
          <a:p>
            <a:pPr>
              <a:buFont typeface="Wingdings" charset="2"/>
              <a:buChar char="u"/>
            </a:pPr>
            <a:r>
              <a:rPr lang="en-US" sz="2000" b="1" dirty="0"/>
              <a:t>Use the F Table in B.3 in Appendix B to find </a:t>
            </a:r>
            <a:r>
              <a:rPr lang="en-US" sz="2000" b="1" dirty="0" err="1"/>
              <a:t>F</a:t>
            </a:r>
            <a:r>
              <a:rPr lang="en-US" sz="2000" b="1" baseline="-25000" dirty="0" err="1"/>
              <a:t>cv</a:t>
            </a:r>
            <a:r>
              <a:rPr lang="en-US" sz="2000" b="1" dirty="0"/>
              <a:t>:</a:t>
            </a:r>
            <a:endParaRPr lang="en-US" sz="2000" dirty="0"/>
          </a:p>
          <a:p>
            <a:pPr lvl="2"/>
            <a:r>
              <a:rPr lang="en-US" altLang="en-US" sz="1800" b="1" i="1" dirty="0" err="1">
                <a:solidFill>
                  <a:srgbClr val="51A6C2"/>
                </a:solidFill>
                <a:ea typeface="ＭＳ Ｐゴシック" pitchFamily="34" charset="-128"/>
              </a:rPr>
              <a:t>df</a:t>
            </a:r>
            <a:r>
              <a:rPr lang="en-US" altLang="en-US" sz="1800" b="1" baseline="-25000" dirty="0" err="1">
                <a:solidFill>
                  <a:srgbClr val="51A6C2"/>
                </a:solidFill>
                <a:ea typeface="ＭＳ Ｐゴシック" pitchFamily="34" charset="-128"/>
              </a:rPr>
              <a:t>BG</a:t>
            </a:r>
            <a:r>
              <a:rPr lang="en-US" altLang="en-US" sz="1800" b="1" baseline="-25000" dirty="0">
                <a:solidFill>
                  <a:srgbClr val="51A6C2"/>
                </a:solidFill>
                <a:ea typeface="ＭＳ Ｐゴシック" pitchFamily="34" charset="-128"/>
              </a:rPr>
              <a:t> </a:t>
            </a:r>
            <a:r>
              <a:rPr lang="en-US" altLang="en-US" sz="1800" dirty="0">
                <a:solidFill>
                  <a:srgbClr val="51A6C2"/>
                </a:solidFill>
                <a:ea typeface="ＭＳ Ｐゴシック" pitchFamily="34" charset="-128"/>
              </a:rPr>
              <a:t>(numerator)= k-1: 3-1 = 2</a:t>
            </a:r>
          </a:p>
          <a:p>
            <a:pPr lvl="2"/>
            <a:r>
              <a:rPr lang="en-US" altLang="en-US" sz="1800" b="1" i="1" dirty="0" err="1">
                <a:solidFill>
                  <a:schemeClr val="accent5"/>
                </a:solidFill>
                <a:ea typeface="ＭＳ Ｐゴシック" pitchFamily="34" charset="-128"/>
              </a:rPr>
              <a:t>df</a:t>
            </a:r>
            <a:r>
              <a:rPr lang="en-US" altLang="en-US" sz="1800" b="1" baseline="-25000" dirty="0" err="1">
                <a:solidFill>
                  <a:schemeClr val="accent5"/>
                </a:solidFill>
                <a:ea typeface="ＭＳ Ｐゴシック" pitchFamily="34" charset="-128"/>
              </a:rPr>
              <a:t>E</a:t>
            </a:r>
            <a:r>
              <a:rPr lang="en-US" altLang="en-US" sz="1800" b="1" dirty="0">
                <a:solidFill>
                  <a:schemeClr val="accent5"/>
                </a:solidFill>
                <a:ea typeface="ＭＳ Ｐゴシック" pitchFamily="34" charset="-128"/>
              </a:rPr>
              <a:t> </a:t>
            </a:r>
            <a:r>
              <a:rPr lang="en-US" altLang="en-US" sz="1800" dirty="0">
                <a:solidFill>
                  <a:schemeClr val="accent5"/>
                </a:solidFill>
                <a:ea typeface="ＭＳ Ｐゴシック" pitchFamily="34" charset="-128"/>
              </a:rPr>
              <a:t>(denominator)= N-k: 30-3 = 27</a:t>
            </a:r>
          </a:p>
          <a:p>
            <a:pPr lvl="1">
              <a:buFont typeface="Wingdings" charset="2"/>
              <a:buChar char="v"/>
            </a:pPr>
            <a:r>
              <a:rPr lang="en-US" altLang="en-US" sz="1800" b="1" dirty="0" err="1">
                <a:solidFill>
                  <a:srgbClr val="53315D"/>
                </a:solidFill>
                <a:ea typeface="ＭＳ Ｐゴシック" pitchFamily="34" charset="-128"/>
              </a:rPr>
              <a:t>Fcv</a:t>
            </a:r>
            <a:r>
              <a:rPr lang="en-US" altLang="en-US" sz="1800" dirty="0">
                <a:solidFill>
                  <a:srgbClr val="53315D"/>
                </a:solidFill>
                <a:ea typeface="ＭＳ Ｐゴシック" pitchFamily="34" charset="-128"/>
              </a:rPr>
              <a:t> = </a:t>
            </a:r>
            <a:r>
              <a:rPr lang="en-US" altLang="en-US" sz="1800" b="1" dirty="0">
                <a:solidFill>
                  <a:srgbClr val="53315D"/>
                </a:solidFill>
                <a:ea typeface="ＭＳ Ｐゴシック" pitchFamily="34" charset="-128"/>
              </a:rPr>
              <a:t>3.35</a:t>
            </a:r>
          </a:p>
          <a:p>
            <a:pPr marL="402336" lvl="1" indent="0">
              <a:buNone/>
            </a:pPr>
            <a:endParaRPr lang="en-US" altLang="en-US" sz="2200" b="1" dirty="0">
              <a:solidFill>
                <a:srgbClr val="53315D"/>
              </a:solidFill>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1500" b="1" dirty="0">
              <a:ea typeface="ＭＳ Ｐゴシック" pitchFamily="34" charset="-128"/>
            </a:endParaRPr>
          </a:p>
          <a:p>
            <a:pPr marL="82296" indent="0">
              <a:buNone/>
            </a:pPr>
            <a:endParaRPr lang="en-US" altLang="en-US" sz="1500" b="1" dirty="0">
              <a:ea typeface="ＭＳ Ｐゴシック" pitchFamily="34" charset="-128"/>
            </a:endParaRPr>
          </a:p>
          <a:p>
            <a:pPr marL="82296" indent="0">
              <a:buNone/>
            </a:pPr>
            <a:endParaRPr lang="en-US" altLang="en-US" sz="1500" b="1" dirty="0">
              <a:ea typeface="ＭＳ Ｐゴシック" pitchFamily="34" charset="-128"/>
            </a:endParaRPr>
          </a:p>
          <a:p>
            <a:pPr marL="82296" indent="0">
              <a:buNone/>
            </a:pPr>
            <a:endParaRPr lang="en-US" sz="1500" dirty="0"/>
          </a:p>
        </p:txBody>
      </p:sp>
      <p:pic>
        <p:nvPicPr>
          <p:cNvPr id="6" name="Picture 5" descr="IMG_9738.JPG"/>
          <p:cNvPicPr>
            <a:picLocks noChangeAspect="1"/>
          </p:cNvPicPr>
          <p:nvPr/>
        </p:nvPicPr>
        <p:blipFill rotWithShape="1">
          <a:blip r:embed="rId2" cstate="hq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a:ext>
            </a:extLst>
          </a:blip>
          <a:srcRect/>
          <a:stretch/>
        </p:blipFill>
        <p:spPr>
          <a:xfrm rot="5400000">
            <a:off x="5166753" y="2377047"/>
            <a:ext cx="4191000" cy="4618506"/>
          </a:xfrm>
          <a:prstGeom prst="rect">
            <a:avLst/>
          </a:prstGeom>
          <a:ln w="28575" cmpd="sng">
            <a:solidFill>
              <a:srgbClr val="B54721"/>
            </a:solidFill>
          </a:ln>
        </p:spPr>
      </p:pic>
      <p:sp>
        <p:nvSpPr>
          <p:cNvPr id="7" name="TextBox 6"/>
          <p:cNvSpPr txBox="1"/>
          <p:nvPr/>
        </p:nvSpPr>
        <p:spPr>
          <a:xfrm>
            <a:off x="2590800" y="4572001"/>
            <a:ext cx="1851212" cy="461665"/>
          </a:xfrm>
          <a:prstGeom prst="rect">
            <a:avLst/>
          </a:prstGeom>
          <a:noFill/>
        </p:spPr>
        <p:txBody>
          <a:bodyPr wrap="none" rtlCol="0">
            <a:spAutoFit/>
          </a:bodyPr>
          <a:lstStyle/>
          <a:p>
            <a:pPr marL="82296"/>
            <a:r>
              <a:rPr lang="en-US" altLang="en-US" sz="1200" b="1" dirty="0">
                <a:solidFill>
                  <a:srgbClr val="B54721"/>
                </a:solidFill>
                <a:latin typeface="Gill Sans"/>
                <a:ea typeface="ＭＳ Ｐゴシック" pitchFamily="34" charset="-128"/>
                <a:cs typeface="Gill Sans"/>
              </a:rPr>
              <a:t>Degrees of Freedom</a:t>
            </a:r>
          </a:p>
          <a:p>
            <a:pPr marL="82296"/>
            <a:r>
              <a:rPr lang="en-US" altLang="en-US" sz="1200" b="1" dirty="0">
                <a:solidFill>
                  <a:srgbClr val="B54721"/>
                </a:solidFill>
                <a:latin typeface="Gill Sans"/>
                <a:ea typeface="ＭＳ Ｐゴシック" pitchFamily="34" charset="-128"/>
                <a:cs typeface="Gill Sans"/>
              </a:rPr>
              <a:t>in the denominator</a:t>
            </a:r>
          </a:p>
        </p:txBody>
      </p:sp>
      <p:sp>
        <p:nvSpPr>
          <p:cNvPr id="8" name="Right Arrow 7"/>
          <p:cNvSpPr/>
          <p:nvPr/>
        </p:nvSpPr>
        <p:spPr>
          <a:xfrm rot="1864587">
            <a:off x="3602902" y="5267253"/>
            <a:ext cx="1344727" cy="457200"/>
          </a:xfrm>
          <a:prstGeom prst="rightArrow">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8610600" y="1828801"/>
            <a:ext cx="1905000" cy="461665"/>
          </a:xfrm>
          <a:prstGeom prst="rect">
            <a:avLst/>
          </a:prstGeom>
          <a:noFill/>
        </p:spPr>
        <p:txBody>
          <a:bodyPr wrap="square" rtlCol="0">
            <a:spAutoFit/>
          </a:bodyPr>
          <a:lstStyle/>
          <a:p>
            <a:pPr marL="82296"/>
            <a:r>
              <a:rPr lang="en-US" altLang="en-US" sz="1200" b="1" dirty="0">
                <a:solidFill>
                  <a:schemeClr val="accent1"/>
                </a:solidFill>
                <a:latin typeface="Gill Sans"/>
                <a:ea typeface="ＭＳ Ｐゴシック" pitchFamily="34" charset="-128"/>
                <a:cs typeface="Gill Sans"/>
              </a:rPr>
              <a:t>Degrees of Freedom</a:t>
            </a:r>
          </a:p>
          <a:p>
            <a:pPr marL="82296"/>
            <a:r>
              <a:rPr lang="en-US" altLang="en-US" sz="1200" b="1" dirty="0">
                <a:solidFill>
                  <a:schemeClr val="accent1"/>
                </a:solidFill>
                <a:latin typeface="Gill Sans"/>
                <a:ea typeface="ＭＳ Ｐゴシック" pitchFamily="34" charset="-128"/>
                <a:cs typeface="Gill Sans"/>
              </a:rPr>
              <a:t>in the numerator</a:t>
            </a:r>
          </a:p>
        </p:txBody>
      </p:sp>
      <p:sp>
        <p:nvSpPr>
          <p:cNvPr id="10" name="Left Arrow 9"/>
          <p:cNvSpPr/>
          <p:nvPr/>
        </p:nvSpPr>
        <p:spPr>
          <a:xfrm rot="19732301">
            <a:off x="7803881" y="2227905"/>
            <a:ext cx="930629" cy="3810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791200" y="6400800"/>
            <a:ext cx="609600" cy="381000"/>
          </a:xfrm>
          <a:prstGeom prst="ellipse">
            <a:avLst/>
          </a:prstGeom>
          <a:noFill/>
          <a:ln w="57150" cmpd="sng">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B54721"/>
              </a:solidFill>
            </a:endParaRPr>
          </a:p>
        </p:txBody>
      </p:sp>
      <p:sp>
        <p:nvSpPr>
          <p:cNvPr id="14" name="TextBox 13"/>
          <p:cNvSpPr txBox="1"/>
          <p:nvPr/>
        </p:nvSpPr>
        <p:spPr>
          <a:xfrm>
            <a:off x="2667001" y="3276601"/>
            <a:ext cx="1583319" cy="646331"/>
          </a:xfrm>
          <a:prstGeom prst="rect">
            <a:avLst/>
          </a:prstGeom>
          <a:noFill/>
        </p:spPr>
        <p:txBody>
          <a:bodyPr wrap="none" rtlCol="0">
            <a:spAutoFit/>
          </a:bodyPr>
          <a:lstStyle/>
          <a:p>
            <a:pPr marL="82296"/>
            <a:r>
              <a:rPr lang="en-US" altLang="en-US" sz="1200" b="1" dirty="0">
                <a:latin typeface="Gill Sans"/>
                <a:ea typeface="ＭＳ Ｐゴシック" pitchFamily="34" charset="-128"/>
                <a:cs typeface="Gill Sans"/>
              </a:rPr>
              <a:t>BOLD: </a:t>
            </a:r>
            <a:r>
              <a:rPr lang="en-US" altLang="en-US" sz="1200" b="1" dirty="0">
                <a:latin typeface="Lucida Grande"/>
                <a:ea typeface="Lucida Grande"/>
                <a:cs typeface="Lucida Grande"/>
              </a:rPr>
              <a:t>α</a:t>
            </a:r>
            <a:r>
              <a:rPr lang="en-US" altLang="en-US" sz="1200" b="1" dirty="0">
                <a:latin typeface="Gill Sans"/>
                <a:ea typeface="ＭＳ Ｐゴシック" pitchFamily="34" charset="-128"/>
                <a:cs typeface="Gill Sans"/>
              </a:rPr>
              <a:t>=.01</a:t>
            </a:r>
          </a:p>
          <a:p>
            <a:pPr marL="82296"/>
            <a:r>
              <a:rPr lang="en-US" altLang="en-US" sz="1200" b="1" dirty="0">
                <a:latin typeface="Gill Sans"/>
                <a:ea typeface="ＭＳ Ｐゴシック" pitchFamily="34" charset="-128"/>
                <a:cs typeface="Gill Sans"/>
              </a:rPr>
              <a:t>NOT Bold: </a:t>
            </a:r>
            <a:r>
              <a:rPr lang="en-US" altLang="en-US" sz="1200" b="1" dirty="0">
                <a:latin typeface="Lucida Grande"/>
                <a:ea typeface="Lucida Grande"/>
                <a:cs typeface="Lucida Grande"/>
              </a:rPr>
              <a:t>α</a:t>
            </a:r>
            <a:r>
              <a:rPr lang="en-US" altLang="en-US" sz="1200" b="1" dirty="0">
                <a:latin typeface="Gill Sans"/>
                <a:ea typeface="ＭＳ Ｐゴシック" pitchFamily="34" charset="-128"/>
                <a:cs typeface="Gill Sans"/>
              </a:rPr>
              <a:t>=.05</a:t>
            </a:r>
          </a:p>
          <a:p>
            <a:pPr marL="82296"/>
            <a:r>
              <a:rPr lang="en-US" altLang="en-US" sz="1200" b="1" dirty="0">
                <a:latin typeface="Gill Sans"/>
                <a:ea typeface="ＭＳ Ｐゴシック" pitchFamily="34" charset="-128"/>
                <a:cs typeface="Gill Sans"/>
              </a:rPr>
              <a:t>  </a:t>
            </a:r>
          </a:p>
        </p:txBody>
      </p:sp>
      <p:sp>
        <p:nvSpPr>
          <p:cNvPr id="15" name="Right Arrow 14"/>
          <p:cNvSpPr/>
          <p:nvPr/>
        </p:nvSpPr>
        <p:spPr>
          <a:xfrm>
            <a:off x="4343400" y="3276600"/>
            <a:ext cx="838200" cy="457200"/>
          </a:xfrm>
          <a:prstGeom prst="rightArrow">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1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strVal val="#ppt_w*0.70"/>
                                          </p:val>
                                        </p:tav>
                                        <p:tav tm="100000">
                                          <p:val>
                                            <p:strVal val="#ppt_w"/>
                                          </p:val>
                                        </p:tav>
                                      </p:tavLst>
                                    </p:anim>
                                    <p:anim calcmode="lin" valueType="num">
                                      <p:cBhvr>
                                        <p:cTn id="12" dur="1000" fill="hold"/>
                                        <p:tgtEl>
                                          <p:spTgt spid="6"/>
                                        </p:tgtEl>
                                        <p:attrNameLst>
                                          <p:attrName>ppt_h</p:attrName>
                                        </p:attrNameLst>
                                      </p:cBhvr>
                                      <p:tavLst>
                                        <p:tav tm="0">
                                          <p:val>
                                            <p:strVal val="#ppt_h"/>
                                          </p:val>
                                        </p:tav>
                                        <p:tav tm="100000">
                                          <p:val>
                                            <p:strVal val="#ppt_h"/>
                                          </p:val>
                                        </p:tav>
                                      </p:tavLst>
                                    </p:anim>
                                    <p:animEffect transition="in" filter="fade">
                                      <p:cBhvr>
                                        <p:cTn id="13" dur="10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p:bldP spid="10" grpId="0" animBg="1"/>
      <p:bldP spid="11" grpId="0" animBg="1"/>
      <p:bldP spid="14" grpId="0"/>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p:txBody>
          <a:bodyPr>
            <a:normAutofit/>
          </a:bodyPr>
          <a:lstStyle/>
          <a:p>
            <a:pPr>
              <a:buFont typeface="Wingdings" charset="2"/>
              <a:buChar char="u"/>
            </a:pPr>
            <a:r>
              <a:rPr lang="en-US" sz="2000" b="1" dirty="0"/>
              <a:t>Use the F Table in B.3 in Appendix B to find </a:t>
            </a:r>
            <a:r>
              <a:rPr lang="en-US" sz="2000" b="1" dirty="0" err="1"/>
              <a:t>F</a:t>
            </a:r>
            <a:r>
              <a:rPr lang="en-US" sz="2000" b="1" baseline="-25000" dirty="0" err="1"/>
              <a:t>cv</a:t>
            </a:r>
            <a:r>
              <a:rPr lang="en-US" sz="2000" b="1" dirty="0"/>
              <a:t>:</a:t>
            </a:r>
            <a:endParaRPr lang="en-US" sz="2000" dirty="0"/>
          </a:p>
          <a:p>
            <a:pPr lvl="2"/>
            <a:r>
              <a:rPr lang="en-US" altLang="en-US" sz="1800" b="1" i="1" dirty="0" err="1">
                <a:solidFill>
                  <a:srgbClr val="51A6C2"/>
                </a:solidFill>
                <a:ea typeface="ＭＳ Ｐゴシック" pitchFamily="34" charset="-128"/>
              </a:rPr>
              <a:t>df</a:t>
            </a:r>
            <a:r>
              <a:rPr lang="en-US" altLang="en-US" sz="1800" b="1" baseline="-25000" dirty="0" err="1">
                <a:solidFill>
                  <a:srgbClr val="51A6C2"/>
                </a:solidFill>
                <a:ea typeface="ＭＳ Ｐゴシック" pitchFamily="34" charset="-128"/>
              </a:rPr>
              <a:t>BG</a:t>
            </a:r>
            <a:r>
              <a:rPr lang="en-US" altLang="en-US" sz="1800" b="1" baseline="-25000" dirty="0">
                <a:solidFill>
                  <a:srgbClr val="51A6C2"/>
                </a:solidFill>
                <a:ea typeface="ＭＳ Ｐゴシック" pitchFamily="34" charset="-128"/>
              </a:rPr>
              <a:t> </a:t>
            </a:r>
            <a:r>
              <a:rPr lang="en-US" altLang="en-US" sz="1800" dirty="0">
                <a:solidFill>
                  <a:srgbClr val="51A6C2"/>
                </a:solidFill>
                <a:ea typeface="ＭＳ Ｐゴシック" pitchFamily="34" charset="-128"/>
              </a:rPr>
              <a:t>(numerator)= k-1: 3-1 = 2</a:t>
            </a:r>
          </a:p>
          <a:p>
            <a:pPr lvl="2"/>
            <a:r>
              <a:rPr lang="en-US" altLang="en-US" sz="1800" b="1" i="1" dirty="0" err="1">
                <a:solidFill>
                  <a:schemeClr val="accent5"/>
                </a:solidFill>
                <a:ea typeface="ＭＳ Ｐゴシック" pitchFamily="34" charset="-128"/>
              </a:rPr>
              <a:t>df</a:t>
            </a:r>
            <a:r>
              <a:rPr lang="en-US" altLang="en-US" sz="1800" b="1" baseline="-25000" dirty="0" err="1">
                <a:solidFill>
                  <a:schemeClr val="accent5"/>
                </a:solidFill>
                <a:ea typeface="ＭＳ Ｐゴシック" pitchFamily="34" charset="-128"/>
              </a:rPr>
              <a:t>E</a:t>
            </a:r>
            <a:r>
              <a:rPr lang="en-US" altLang="en-US" sz="1800" b="1" dirty="0">
                <a:solidFill>
                  <a:schemeClr val="accent5"/>
                </a:solidFill>
                <a:ea typeface="ＭＳ Ｐゴシック" pitchFamily="34" charset="-128"/>
              </a:rPr>
              <a:t> </a:t>
            </a:r>
            <a:r>
              <a:rPr lang="en-US" altLang="en-US" sz="1800" dirty="0">
                <a:solidFill>
                  <a:schemeClr val="accent5"/>
                </a:solidFill>
                <a:ea typeface="ＭＳ Ｐゴシック" pitchFamily="34" charset="-128"/>
              </a:rPr>
              <a:t>(denominator)= N-k: 30-3 = 27</a:t>
            </a:r>
          </a:p>
          <a:p>
            <a:pPr lvl="1">
              <a:buFont typeface="Wingdings" charset="2"/>
              <a:buChar char="v"/>
            </a:pPr>
            <a:r>
              <a:rPr lang="en-US" altLang="en-US" sz="1800" b="1" dirty="0" err="1">
                <a:solidFill>
                  <a:srgbClr val="53315D"/>
                </a:solidFill>
                <a:ea typeface="ＭＳ Ｐゴシック" pitchFamily="34" charset="-128"/>
              </a:rPr>
              <a:t>Fcv</a:t>
            </a:r>
            <a:r>
              <a:rPr lang="en-US" altLang="en-US" sz="1800" dirty="0">
                <a:solidFill>
                  <a:srgbClr val="53315D"/>
                </a:solidFill>
                <a:ea typeface="ＭＳ Ｐゴシック" pitchFamily="34" charset="-128"/>
              </a:rPr>
              <a:t> = </a:t>
            </a:r>
            <a:r>
              <a:rPr lang="en-US" altLang="en-US" sz="1800" b="1" dirty="0">
                <a:solidFill>
                  <a:srgbClr val="53315D"/>
                </a:solidFill>
                <a:ea typeface="ＭＳ Ｐゴシック" pitchFamily="34" charset="-128"/>
              </a:rPr>
              <a:t>3.35</a:t>
            </a:r>
          </a:p>
          <a:p>
            <a:pPr marL="402336" lvl="1" indent="0">
              <a:buNone/>
            </a:pPr>
            <a:endParaRPr lang="en-US" altLang="en-US" sz="2200" b="1" dirty="0">
              <a:solidFill>
                <a:srgbClr val="53315D"/>
              </a:solidFill>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1500" b="1" dirty="0">
              <a:ea typeface="ＭＳ Ｐゴシック" pitchFamily="34" charset="-128"/>
            </a:endParaRPr>
          </a:p>
          <a:p>
            <a:pPr marL="82296" indent="0">
              <a:buNone/>
            </a:pPr>
            <a:endParaRPr lang="en-US" altLang="en-US" sz="1500" b="1" dirty="0">
              <a:ea typeface="ＭＳ Ｐゴシック" pitchFamily="34" charset="-128"/>
            </a:endParaRPr>
          </a:p>
          <a:p>
            <a:pPr marL="82296" indent="0">
              <a:buNone/>
            </a:pPr>
            <a:endParaRPr lang="en-US" altLang="en-US" sz="1500" b="1" dirty="0">
              <a:ea typeface="ＭＳ Ｐゴシック" pitchFamily="34" charset="-128"/>
            </a:endParaRPr>
          </a:p>
          <a:p>
            <a:pPr marL="82296" indent="0">
              <a:buNone/>
            </a:pPr>
            <a:endParaRPr lang="en-US" sz="1500" dirty="0"/>
          </a:p>
        </p:txBody>
      </p:sp>
      <p:pic>
        <p:nvPicPr>
          <p:cNvPr id="5" name="Picture 4" descr="Privitera (Essential)_Figure 11.3.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581400" y="3048000"/>
            <a:ext cx="5486400" cy="3602516"/>
          </a:xfrm>
          <a:prstGeom prst="rect">
            <a:avLst/>
          </a:prstGeom>
        </p:spPr>
      </p:pic>
    </p:spTree>
    <p:extLst>
      <p:ext uri="{BB962C8B-B14F-4D97-AF65-F5344CB8AC3E}">
        <p14:creationId xmlns:p14="http://schemas.microsoft.com/office/powerpoint/2010/main" val="375704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1000" fill="hold"/>
                                        <p:tgtEl>
                                          <p:spTgt spid="5"/>
                                        </p:tgtEl>
                                        <p:attrNameLst>
                                          <p:attrName>ppt_w</p:attrName>
                                        </p:attrNameLst>
                                      </p:cBhvr>
                                      <p:tavLst>
                                        <p:tav tm="0">
                                          <p:val>
                                            <p:strVal val="#ppt_w*0.70"/>
                                          </p:val>
                                        </p:tav>
                                        <p:tav tm="100000">
                                          <p:val>
                                            <p:strVal val="#ppt_w"/>
                                          </p:val>
                                        </p:tav>
                                      </p:tavLst>
                                    </p:anim>
                                    <p:anim calcmode="lin" valueType="num">
                                      <p:cBhvr>
                                        <p:cTn id="24" dur="1000" fill="hold"/>
                                        <p:tgtEl>
                                          <p:spTgt spid="5"/>
                                        </p:tgtEl>
                                        <p:attrNameLst>
                                          <p:attrName>ppt_h</p:attrName>
                                        </p:attrNameLst>
                                      </p:cBhvr>
                                      <p:tavLst>
                                        <p:tav tm="0">
                                          <p:val>
                                            <p:strVal val="#ppt_h"/>
                                          </p:val>
                                        </p:tav>
                                        <p:tav tm="100000">
                                          <p:val>
                                            <p:strVal val="#ppt_h"/>
                                          </p:val>
                                        </p:tav>
                                      </p:tavLst>
                                    </p:anim>
                                    <p:animEffect transition="in" filter="fade">
                                      <p:cBhvr>
                                        <p:cTn id="25"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4279392" cy="4800600"/>
          </a:xfrm>
        </p:spPr>
        <p:txBody>
          <a:bodyPr>
            <a:normAutofit/>
          </a:bodyPr>
          <a:lstStyle/>
          <a:p>
            <a:pPr>
              <a:buFont typeface="Wingdings" charset="2"/>
              <a:buChar char="u"/>
            </a:pPr>
            <a:r>
              <a:rPr lang="en-US" sz="2000" b="1" dirty="0"/>
              <a:t>STEP 3: </a:t>
            </a:r>
            <a:r>
              <a:rPr lang="en-US" sz="2000" dirty="0"/>
              <a:t>Compute the Test Statistic </a:t>
            </a:r>
          </a:p>
          <a:p>
            <a:pPr>
              <a:buFont typeface="Wingdings" charset="2"/>
              <a:buChar char="u"/>
            </a:pPr>
            <a:endParaRPr lang="en-US" altLang="en-US" sz="2000" dirty="0">
              <a:ea typeface="ＭＳ Ｐゴシック" pitchFamily="34" charset="-128"/>
            </a:endParaRPr>
          </a:p>
          <a:p>
            <a:pPr>
              <a:buFont typeface="Wingdings" charset="2"/>
              <a:buChar char="u"/>
            </a:pPr>
            <a:endParaRPr lang="en-US" altLang="en-US" sz="2000" dirty="0">
              <a:ea typeface="ＭＳ Ｐゴシック" pitchFamily="34" charset="-128"/>
            </a:endParaRPr>
          </a:p>
          <a:p>
            <a:pPr>
              <a:buFont typeface="Wingdings" charset="2"/>
              <a:buChar char="u"/>
            </a:pPr>
            <a:endParaRPr lang="en-US" altLang="en-US" sz="2000" dirty="0">
              <a:ea typeface="ＭＳ Ｐゴシック" pitchFamily="34" charset="-128"/>
            </a:endParaRPr>
          </a:p>
          <a:p>
            <a:pPr>
              <a:buFont typeface="Wingdings" charset="2"/>
              <a:buChar char="u"/>
            </a:pPr>
            <a:r>
              <a:rPr lang="en-US" altLang="en-US" sz="2000" dirty="0">
                <a:ea typeface="ＭＳ Ｐゴシック" pitchFamily="34" charset="-128"/>
              </a:rPr>
              <a:t>We are going to do this in R! </a:t>
            </a:r>
          </a:p>
          <a:p>
            <a:pPr marL="539496" indent="-457200">
              <a:buFont typeface="+mj-lt"/>
              <a:buAutoNum type="arabicPeriod"/>
            </a:pPr>
            <a:r>
              <a:rPr lang="en-US" altLang="en-US" sz="1800" dirty="0">
                <a:ea typeface="ＭＳ Ｐゴシック" pitchFamily="34" charset="-128"/>
              </a:rPr>
              <a:t>First enter the data into Excel:                                           one row per subject, all levels                   of the IV in one column:</a:t>
            </a:r>
          </a:p>
          <a:p>
            <a:pPr marL="539496" indent="-457200">
              <a:buFont typeface="+mj-lt"/>
              <a:buAutoNum type="arabicPeriod"/>
            </a:pPr>
            <a:r>
              <a:rPr lang="en-US" altLang="en-US" sz="1800" dirty="0">
                <a:ea typeface="ＭＳ Ｐゴシック" pitchFamily="34" charset="-128"/>
              </a:rPr>
              <a:t>Then save as a “.</a:t>
            </a:r>
            <a:r>
              <a:rPr lang="en-US" altLang="en-US" sz="1800" dirty="0" err="1">
                <a:ea typeface="ＭＳ Ｐゴシック" pitchFamily="34" charset="-128"/>
              </a:rPr>
              <a:t>csv</a:t>
            </a:r>
            <a:r>
              <a:rPr lang="en-US" altLang="en-US" sz="1800" dirty="0">
                <a:ea typeface="ＭＳ Ｐゴシック" pitchFamily="34" charset="-128"/>
              </a:rPr>
              <a:t>” file</a:t>
            </a:r>
          </a:p>
          <a:p>
            <a:pPr marL="539496" indent="-457200">
              <a:buFont typeface="+mj-lt"/>
              <a:buAutoNum type="arabicPeriod"/>
            </a:pPr>
            <a:r>
              <a:rPr lang="en-US" altLang="en-US" sz="1800" dirty="0">
                <a:ea typeface="ＭＳ Ｐゴシック" pitchFamily="34" charset="-128"/>
              </a:rPr>
              <a:t>Import your dataset into R</a:t>
            </a:r>
          </a:p>
          <a:p>
            <a:pPr marL="425196" indent="-342900">
              <a:buFont typeface="+mj-lt"/>
              <a:buAutoNum type="arabicPeriod"/>
            </a:pPr>
            <a:endParaRPr lang="en-US" altLang="en-US" sz="1800" dirty="0">
              <a:ea typeface="ＭＳ Ｐゴシック" pitchFamily="34" charset="-128"/>
            </a:endParaRPr>
          </a:p>
          <a:p>
            <a:pPr marL="82296" indent="0">
              <a:buNone/>
            </a:pPr>
            <a:endParaRPr lang="en-US" altLang="en-US" sz="2200" b="1" dirty="0">
              <a:ea typeface="ＭＳ Ｐゴシック" pitchFamily="34" charset="-128"/>
            </a:endParaRPr>
          </a:p>
          <a:p>
            <a:pPr>
              <a:buFont typeface="Wingdings" charset="2"/>
              <a:buChar char="u"/>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pic>
        <p:nvPicPr>
          <p:cNvPr id="5" name="Picture 4" descr="Screen Shot 2018-07-01 at 11.01.4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52801" y="1828801"/>
            <a:ext cx="2396355" cy="1004923"/>
          </a:xfrm>
          <a:prstGeom prst="rect">
            <a:avLst/>
          </a:prstGeom>
        </p:spPr>
      </p:pic>
      <p:pic>
        <p:nvPicPr>
          <p:cNvPr id="6" name="Picture 5" descr="Screen Shot 2018-07-01 at 11.02.58 PM.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705600" y="2209800"/>
            <a:ext cx="3721130" cy="3962400"/>
          </a:xfrm>
          <a:prstGeom prst="rect">
            <a:avLst/>
          </a:prstGeom>
          <a:ln w="28575" cmpd="sng">
            <a:solidFill>
              <a:schemeClr val="accent5"/>
            </a:solidFill>
          </a:ln>
        </p:spPr>
      </p:pic>
    </p:spTree>
    <p:extLst>
      <p:ext uri="{BB962C8B-B14F-4D97-AF65-F5344CB8AC3E}">
        <p14:creationId xmlns:p14="http://schemas.microsoft.com/office/powerpoint/2010/main" val="329071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strVal val="#ppt_w*0.70"/>
                                          </p:val>
                                        </p:tav>
                                        <p:tav tm="100000">
                                          <p:val>
                                            <p:strVal val="#ppt_w"/>
                                          </p:val>
                                        </p:tav>
                                      </p:tavLst>
                                    </p:anim>
                                    <p:anim calcmode="lin" valueType="num">
                                      <p:cBhvr>
                                        <p:cTn id="24" dur="1000" fill="hold"/>
                                        <p:tgtEl>
                                          <p:spTgt spid="6"/>
                                        </p:tgtEl>
                                        <p:attrNameLst>
                                          <p:attrName>ppt_h</p:attrName>
                                        </p:attrNameLst>
                                      </p:cBhvr>
                                      <p:tavLst>
                                        <p:tav tm="0">
                                          <p:val>
                                            <p:strVal val="#ppt_h"/>
                                          </p:val>
                                        </p:tav>
                                        <p:tav tm="100000">
                                          <p:val>
                                            <p:strVal val="#ppt_h"/>
                                          </p:val>
                                        </p:tav>
                                      </p:tavLst>
                                    </p:anim>
                                    <p:animEffect transition="in" filter="fade">
                                      <p:cBhvr>
                                        <p:cTn id="25" dur="10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3: </a:t>
            </a:r>
            <a:r>
              <a:rPr lang="en-US" sz="2000" dirty="0"/>
              <a:t>Compute the Test Statistic </a:t>
            </a:r>
          </a:p>
          <a:p>
            <a:pPr>
              <a:buFont typeface="Wingdings" charset="2"/>
              <a:buChar char="u"/>
            </a:pPr>
            <a:endParaRPr lang="en-US" sz="1800" dirty="0"/>
          </a:p>
          <a:p>
            <a:pPr marL="82296" indent="0">
              <a:buNone/>
            </a:pPr>
            <a:r>
              <a:rPr lang="en-US" sz="1800" dirty="0">
                <a:solidFill>
                  <a:schemeClr val="accent3">
                    <a:lumMod val="50000"/>
                  </a:schemeClr>
                </a:solidFill>
                <a:latin typeface="Courier"/>
                <a:cs typeface="Courier"/>
              </a:rPr>
              <a:t>#Input the Dataset "stress" into R</a:t>
            </a:r>
          </a:p>
          <a:p>
            <a:pPr marL="82296" indent="0">
              <a:buNone/>
            </a:pPr>
            <a:r>
              <a:rPr lang="en-US" sz="1800" dirty="0">
                <a:latin typeface="Courier"/>
                <a:cs typeface="Courier"/>
              </a:rPr>
              <a:t>stress &lt;-</a:t>
            </a:r>
            <a:r>
              <a:rPr lang="en-US" sz="1800" dirty="0" err="1">
                <a:latin typeface="Courier"/>
                <a:cs typeface="Courier"/>
              </a:rPr>
              <a:t>read.csv</a:t>
            </a:r>
            <a:r>
              <a:rPr lang="en-US" sz="1800" dirty="0">
                <a:latin typeface="Courier"/>
                <a:cs typeface="Courier"/>
              </a:rPr>
              <a:t>(</a:t>
            </a:r>
            <a:r>
              <a:rPr lang="en-US" sz="1800" dirty="0" err="1">
                <a:latin typeface="Courier"/>
                <a:cs typeface="Courier"/>
              </a:rPr>
              <a:t>file.choose</a:t>
            </a:r>
            <a:r>
              <a:rPr lang="en-US" sz="1800" dirty="0">
                <a:latin typeface="Courier"/>
                <a:cs typeface="Courier"/>
              </a:rPr>
              <a:t>())</a:t>
            </a:r>
          </a:p>
          <a:p>
            <a:pPr marL="82296" indent="0">
              <a:buNone/>
            </a:pPr>
            <a:r>
              <a:rPr lang="en-US" sz="1800" dirty="0">
                <a:latin typeface="Courier"/>
                <a:cs typeface="Courier"/>
              </a:rPr>
              <a:t>stress</a:t>
            </a:r>
          </a:p>
          <a:p>
            <a:pPr marL="82296" indent="0">
              <a:buNone/>
            </a:pPr>
            <a:endParaRPr lang="en-US" sz="1800" dirty="0">
              <a:latin typeface="Courier"/>
              <a:cs typeface="Courier"/>
            </a:endParaRPr>
          </a:p>
          <a:p>
            <a:pPr marL="82296" indent="0">
              <a:buNone/>
            </a:pPr>
            <a:r>
              <a:rPr lang="en-US" sz="1800" dirty="0">
                <a:solidFill>
                  <a:srgbClr val="3E6624"/>
                </a:solidFill>
                <a:latin typeface="Courier"/>
                <a:cs typeface="Courier"/>
              </a:rPr>
              <a:t>#STEP 1: Code the variable "Stress" as a factor with three levels: "Low", "Moderate", "High"</a:t>
            </a:r>
          </a:p>
          <a:p>
            <a:pPr marL="82296" indent="0">
              <a:buNone/>
            </a:pPr>
            <a:r>
              <a:rPr lang="en-US" sz="1800" dirty="0" err="1">
                <a:latin typeface="Courier"/>
                <a:cs typeface="Courier"/>
              </a:rPr>
              <a:t>stress$Stress_F</a:t>
            </a:r>
            <a:r>
              <a:rPr lang="en-US" sz="1800" dirty="0">
                <a:latin typeface="Courier"/>
                <a:cs typeface="Courier"/>
              </a:rPr>
              <a:t> &lt;- factor(</a:t>
            </a:r>
            <a:r>
              <a:rPr lang="en-US" sz="1800" dirty="0" err="1">
                <a:latin typeface="Courier"/>
                <a:cs typeface="Courier"/>
              </a:rPr>
              <a:t>stress$Stress</a:t>
            </a:r>
            <a:r>
              <a:rPr lang="en-US" sz="1800" dirty="0">
                <a:latin typeface="Courier"/>
                <a:cs typeface="Courier"/>
              </a:rPr>
              <a:t>, labels= c("Low", "Moderate", "High"))</a:t>
            </a:r>
          </a:p>
          <a:p>
            <a:pPr marL="82296" indent="0">
              <a:buNone/>
            </a:pPr>
            <a:endParaRPr lang="en-US" sz="2000" dirty="0">
              <a:latin typeface="Courier"/>
              <a:cs typeface="Courier"/>
            </a:endParaRPr>
          </a:p>
          <a:p>
            <a:pPr marL="82296" indent="0">
              <a:buNone/>
            </a:pPr>
            <a:endParaRPr lang="en-US" altLang="en-US" sz="1800" b="1" dirty="0">
              <a:latin typeface="Courier"/>
              <a:ea typeface="ＭＳ Ｐゴシック" pitchFamily="34" charset="-128"/>
              <a:cs typeface="Courier"/>
            </a:endParaRPr>
          </a:p>
          <a:p>
            <a:pPr marL="82296" indent="0">
              <a:buNone/>
            </a:pPr>
            <a:endParaRPr lang="en-US" altLang="en-US" sz="1800" b="1" dirty="0">
              <a:latin typeface="Courier"/>
              <a:ea typeface="ＭＳ Ｐゴシック" pitchFamily="34" charset="-128"/>
              <a:cs typeface="Courier"/>
            </a:endParaRPr>
          </a:p>
          <a:p>
            <a:pPr marL="82296" indent="0">
              <a:buNone/>
            </a:pPr>
            <a:endParaRPr lang="en-US" sz="2000" dirty="0"/>
          </a:p>
        </p:txBody>
      </p:sp>
      <p:pic>
        <p:nvPicPr>
          <p:cNvPr id="4" name="Picture 3" descr="Screen Shot 2018-07-01 at 11.10.27 PM.pn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124200" y="5029200"/>
            <a:ext cx="6477000" cy="1327159"/>
          </a:xfrm>
          <a:prstGeom prst="rect">
            <a:avLst/>
          </a:prstGeom>
        </p:spPr>
      </p:pic>
    </p:spTree>
    <p:extLst>
      <p:ext uri="{BB962C8B-B14F-4D97-AF65-F5344CB8AC3E}">
        <p14:creationId xmlns:p14="http://schemas.microsoft.com/office/powerpoint/2010/main" val="7002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3: </a:t>
            </a:r>
            <a:r>
              <a:rPr lang="en-US" sz="2000" dirty="0"/>
              <a:t>Compute the Test Statistic </a:t>
            </a:r>
            <a:endParaRPr lang="en-US" sz="1800" dirty="0"/>
          </a:p>
          <a:p>
            <a:pPr marL="82296" indent="0">
              <a:buNone/>
            </a:pPr>
            <a:r>
              <a:rPr lang="en-US" sz="1800" dirty="0">
                <a:solidFill>
                  <a:schemeClr val="accent3">
                    <a:lumMod val="50000"/>
                  </a:schemeClr>
                </a:solidFill>
                <a:latin typeface="Courier"/>
                <a:cs typeface="Courier"/>
              </a:rPr>
              <a:t>#STEP 2: The "Omnibus Test" -- Run a One-Way Between-Subjects ANOVA to test if there are any differences between the groups!</a:t>
            </a:r>
          </a:p>
          <a:p>
            <a:pPr marL="82296" indent="0">
              <a:buNone/>
            </a:pPr>
            <a:r>
              <a:rPr lang="en-US" sz="1800" dirty="0">
                <a:solidFill>
                  <a:schemeClr val="accent3">
                    <a:lumMod val="50000"/>
                  </a:schemeClr>
                </a:solidFill>
                <a:latin typeface="Courier"/>
                <a:cs typeface="Courier"/>
              </a:rPr>
              <a:t>#Generic code:</a:t>
            </a:r>
          </a:p>
          <a:p>
            <a:pPr marL="82296" indent="0">
              <a:buNone/>
            </a:pPr>
            <a:r>
              <a:rPr lang="en-US" sz="1800" dirty="0" err="1">
                <a:latin typeface="Courier"/>
                <a:cs typeface="Courier"/>
              </a:rPr>
              <a:t>myanova</a:t>
            </a:r>
            <a:r>
              <a:rPr lang="en-US" sz="1800" dirty="0">
                <a:latin typeface="Courier"/>
                <a:cs typeface="Courier"/>
              </a:rPr>
              <a:t> &lt;- </a:t>
            </a:r>
            <a:r>
              <a:rPr lang="en-US" sz="1800" dirty="0" err="1">
                <a:latin typeface="Courier"/>
                <a:cs typeface="Courier"/>
              </a:rPr>
              <a:t>aov</a:t>
            </a:r>
            <a:r>
              <a:rPr lang="en-US" sz="1800" dirty="0">
                <a:latin typeface="Courier"/>
                <a:cs typeface="Courier"/>
              </a:rPr>
              <a:t>(DV ~ IV, data=</a:t>
            </a:r>
            <a:r>
              <a:rPr lang="en-US" sz="1800" dirty="0" err="1">
                <a:latin typeface="Courier"/>
                <a:cs typeface="Courier"/>
              </a:rPr>
              <a:t>datasetname</a:t>
            </a:r>
            <a:r>
              <a:rPr lang="en-US" sz="1800" dirty="0">
                <a:latin typeface="Courier"/>
                <a:cs typeface="Courier"/>
              </a:rPr>
              <a:t>)</a:t>
            </a:r>
          </a:p>
          <a:p>
            <a:pPr marL="82296" indent="0">
              <a:buNone/>
            </a:pPr>
            <a:r>
              <a:rPr lang="en-US" sz="1800" dirty="0">
                <a:solidFill>
                  <a:schemeClr val="accent3">
                    <a:lumMod val="50000"/>
                  </a:schemeClr>
                </a:solidFill>
                <a:latin typeface="Courier"/>
                <a:cs typeface="Courier"/>
              </a:rPr>
              <a:t>#Applied code:</a:t>
            </a:r>
          </a:p>
          <a:p>
            <a:pPr marL="82296" indent="0">
              <a:buNone/>
            </a:pPr>
            <a:r>
              <a:rPr lang="en-US" sz="1800" dirty="0" err="1">
                <a:solidFill>
                  <a:srgbClr val="000000"/>
                </a:solidFill>
                <a:latin typeface="Courier"/>
                <a:cs typeface="Courier"/>
              </a:rPr>
              <a:t>myanova</a:t>
            </a:r>
            <a:r>
              <a:rPr lang="en-US" sz="1800" dirty="0">
                <a:solidFill>
                  <a:srgbClr val="000000"/>
                </a:solidFill>
                <a:latin typeface="Courier"/>
                <a:cs typeface="Courier"/>
              </a:rPr>
              <a:t> &lt;- </a:t>
            </a:r>
            <a:r>
              <a:rPr lang="en-US" sz="1800" dirty="0" err="1">
                <a:solidFill>
                  <a:srgbClr val="000000"/>
                </a:solidFill>
                <a:latin typeface="Courier"/>
                <a:cs typeface="Courier"/>
              </a:rPr>
              <a:t>aov</a:t>
            </a:r>
            <a:r>
              <a:rPr lang="en-US" sz="1800" dirty="0">
                <a:solidFill>
                  <a:srgbClr val="000000"/>
                </a:solidFill>
                <a:latin typeface="Courier"/>
                <a:cs typeface="Courier"/>
              </a:rPr>
              <a:t>(Years ~ </a:t>
            </a:r>
            <a:r>
              <a:rPr lang="en-US" sz="1800" dirty="0" err="1">
                <a:solidFill>
                  <a:srgbClr val="000000"/>
                </a:solidFill>
                <a:latin typeface="Courier"/>
                <a:cs typeface="Courier"/>
              </a:rPr>
              <a:t>Stress_F</a:t>
            </a:r>
            <a:r>
              <a:rPr lang="en-US" sz="1800" dirty="0">
                <a:solidFill>
                  <a:srgbClr val="000000"/>
                </a:solidFill>
                <a:latin typeface="Courier"/>
                <a:cs typeface="Courier"/>
              </a:rPr>
              <a:t>, data=stress)</a:t>
            </a:r>
          </a:p>
          <a:p>
            <a:pPr marL="82296" indent="0">
              <a:buNone/>
            </a:pPr>
            <a:r>
              <a:rPr lang="en-US" sz="1800" dirty="0">
                <a:solidFill>
                  <a:srgbClr val="000000"/>
                </a:solidFill>
                <a:latin typeface="Courier"/>
                <a:cs typeface="Courier"/>
              </a:rPr>
              <a:t>summary(</a:t>
            </a:r>
            <a:r>
              <a:rPr lang="en-US" sz="1800" dirty="0" err="1">
                <a:solidFill>
                  <a:srgbClr val="000000"/>
                </a:solidFill>
                <a:latin typeface="Courier"/>
                <a:cs typeface="Courier"/>
              </a:rPr>
              <a:t>myanova</a:t>
            </a:r>
            <a:r>
              <a:rPr lang="en-US" sz="1800" dirty="0">
                <a:solidFill>
                  <a:srgbClr val="000000"/>
                </a:solidFill>
                <a:latin typeface="Courier"/>
                <a:cs typeface="Courier"/>
              </a:rPr>
              <a:t>)</a:t>
            </a:r>
          </a:p>
          <a:p>
            <a:pPr marL="82296" indent="0">
              <a:buNone/>
            </a:pPr>
            <a:endParaRPr lang="en-US" sz="2000" dirty="0">
              <a:latin typeface="Courier"/>
              <a:cs typeface="Courier"/>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pic>
        <p:nvPicPr>
          <p:cNvPr id="4" name="Picture 3" descr="Screen Shot 2018-07-01 at 11.11.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28696" y="4648201"/>
            <a:ext cx="7620000" cy="1885361"/>
          </a:xfrm>
          <a:prstGeom prst="rect">
            <a:avLst/>
          </a:prstGeom>
        </p:spPr>
      </p:pic>
    </p:spTree>
    <p:extLst>
      <p:ext uri="{BB962C8B-B14F-4D97-AF65-F5344CB8AC3E}">
        <p14:creationId xmlns:p14="http://schemas.microsoft.com/office/powerpoint/2010/main" val="181968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55" presetClass="entr" presetSubtype="0"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strVal val="#ppt_w*0.70"/>
                                          </p:val>
                                        </p:tav>
                                        <p:tav tm="100000">
                                          <p:val>
                                            <p:strVal val="#ppt_w"/>
                                          </p:val>
                                        </p:tav>
                                      </p:tavLst>
                                    </p:anim>
                                    <p:anim calcmode="lin" valueType="num">
                                      <p:cBhvr>
                                        <p:cTn id="30" dur="1000" fill="hold"/>
                                        <p:tgtEl>
                                          <p:spTgt spid="4"/>
                                        </p:tgtEl>
                                        <p:attrNameLst>
                                          <p:attrName>ppt_h</p:attrName>
                                        </p:attrNameLst>
                                      </p:cBhvr>
                                      <p:tavLst>
                                        <p:tav tm="0">
                                          <p:val>
                                            <p:strVal val="#ppt_h"/>
                                          </p:val>
                                        </p:tav>
                                        <p:tav tm="100000">
                                          <p:val>
                                            <p:strVal val="#ppt_h"/>
                                          </p:val>
                                        </p:tav>
                                      </p:tavLst>
                                    </p:anim>
                                    <p:animEffect transition="in" filter="fade">
                                      <p:cBhvr>
                                        <p:cTn id="31"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marL="82296" indent="0">
              <a:buNone/>
            </a:pPr>
            <a:endParaRPr lang="en-US" sz="2000" dirty="0">
              <a:latin typeface="Courier"/>
              <a:cs typeface="Courier"/>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pic>
        <p:nvPicPr>
          <p:cNvPr id="4" name="Picture 3" descr="Screen Shot 2018-07-01 at 11.11.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71800" y="2895601"/>
            <a:ext cx="7620000" cy="1885361"/>
          </a:xfrm>
          <a:prstGeom prst="rect">
            <a:avLst/>
          </a:prstGeom>
        </p:spPr>
      </p:pic>
      <p:sp>
        <p:nvSpPr>
          <p:cNvPr id="5" name="TextBox 4"/>
          <p:cNvSpPr txBox="1"/>
          <p:nvPr/>
        </p:nvSpPr>
        <p:spPr>
          <a:xfrm>
            <a:off x="8686801" y="2590800"/>
            <a:ext cx="1621421" cy="784830"/>
          </a:xfrm>
          <a:prstGeom prst="rect">
            <a:avLst/>
          </a:prstGeom>
          <a:noFill/>
        </p:spPr>
        <p:txBody>
          <a:bodyPr wrap="square" rtlCol="0">
            <a:spAutoFit/>
          </a:bodyPr>
          <a:lstStyle/>
          <a:p>
            <a:pPr marL="82296"/>
            <a:r>
              <a:rPr lang="en-US" altLang="en-US" sz="1500" dirty="0" err="1">
                <a:solidFill>
                  <a:srgbClr val="B54721"/>
                </a:solidFill>
                <a:latin typeface="Gill Sans"/>
                <a:ea typeface="ＭＳ Ｐゴシック" pitchFamily="34" charset="-128"/>
                <a:cs typeface="Gill Sans"/>
              </a:rPr>
              <a:t>Pr</a:t>
            </a:r>
            <a:r>
              <a:rPr lang="en-US" altLang="en-US" sz="1500" dirty="0">
                <a:solidFill>
                  <a:srgbClr val="B54721"/>
                </a:solidFill>
                <a:latin typeface="Gill Sans"/>
                <a:ea typeface="ＭＳ Ｐゴシック" pitchFamily="34" charset="-128"/>
                <a:cs typeface="Gill Sans"/>
              </a:rPr>
              <a:t>(&gt;F) is the </a:t>
            </a:r>
            <a:r>
              <a:rPr lang="en-US" altLang="en-US" sz="1500" i="1" dirty="0">
                <a:solidFill>
                  <a:srgbClr val="B54721"/>
                </a:solidFill>
                <a:latin typeface="Gill Sans"/>
                <a:ea typeface="ＭＳ Ｐゴシック" pitchFamily="34" charset="-128"/>
                <a:cs typeface="Gill Sans"/>
              </a:rPr>
              <a:t>p</a:t>
            </a:r>
            <a:r>
              <a:rPr lang="en-US" altLang="en-US" sz="1500" dirty="0">
                <a:solidFill>
                  <a:srgbClr val="B54721"/>
                </a:solidFill>
                <a:latin typeface="Gill Sans"/>
                <a:ea typeface="ＭＳ Ｐゴシック" pitchFamily="34" charset="-128"/>
                <a:cs typeface="Gill Sans"/>
              </a:rPr>
              <a:t> value for the Omnibus test</a:t>
            </a:r>
          </a:p>
        </p:txBody>
      </p:sp>
      <p:sp>
        <p:nvSpPr>
          <p:cNvPr id="6" name="Right Arrow 5"/>
          <p:cNvSpPr/>
          <p:nvPr/>
        </p:nvSpPr>
        <p:spPr>
          <a:xfrm rot="8829225">
            <a:off x="8016387" y="3101208"/>
            <a:ext cx="853291" cy="308256"/>
          </a:xfrm>
          <a:prstGeom prst="rightArrow">
            <a:avLst/>
          </a:prstGeom>
          <a:solidFill>
            <a:srgbClr val="C0504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2">
                  <a:lumMod val="50000"/>
                </a:schemeClr>
              </a:solidFill>
            </a:endParaRPr>
          </a:p>
        </p:txBody>
      </p:sp>
      <p:sp>
        <p:nvSpPr>
          <p:cNvPr id="7" name="Oval 6"/>
          <p:cNvSpPr/>
          <p:nvPr/>
        </p:nvSpPr>
        <p:spPr>
          <a:xfrm>
            <a:off x="7239000" y="3352800"/>
            <a:ext cx="914400" cy="685800"/>
          </a:xfrm>
          <a:prstGeom prst="ellipse">
            <a:avLst/>
          </a:prstGeom>
          <a:noFill/>
          <a:ln w="38100" cmpd="sng">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8" name="Oval 7"/>
          <p:cNvSpPr/>
          <p:nvPr/>
        </p:nvSpPr>
        <p:spPr>
          <a:xfrm>
            <a:off x="6324600" y="3276600"/>
            <a:ext cx="990600" cy="762000"/>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9" name="Right Arrow 8"/>
          <p:cNvSpPr/>
          <p:nvPr/>
        </p:nvSpPr>
        <p:spPr>
          <a:xfrm rot="8829225">
            <a:off x="6920920" y="2642452"/>
            <a:ext cx="1997519" cy="258833"/>
          </a:xfrm>
          <a:prstGeom prst="rightArrow">
            <a:avLst/>
          </a:prstGeom>
          <a:solidFill>
            <a:srgbClr val="0000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534400" y="1905001"/>
            <a:ext cx="1828800" cy="323165"/>
          </a:xfrm>
          <a:prstGeom prst="rect">
            <a:avLst/>
          </a:prstGeom>
          <a:noFill/>
        </p:spPr>
        <p:txBody>
          <a:bodyPr wrap="square" rtlCol="0">
            <a:spAutoFit/>
          </a:bodyPr>
          <a:lstStyle/>
          <a:p>
            <a:pPr marL="82296"/>
            <a:r>
              <a:rPr lang="en-US" altLang="en-US" sz="1500" dirty="0">
                <a:solidFill>
                  <a:srgbClr val="0000FF"/>
                </a:solidFill>
                <a:latin typeface="Gill Sans"/>
                <a:ea typeface="ＭＳ Ｐゴシック" pitchFamily="34" charset="-128"/>
                <a:cs typeface="Gill Sans"/>
              </a:rPr>
              <a:t>F value is </a:t>
            </a:r>
            <a:r>
              <a:rPr lang="en-US" altLang="en-US" sz="1500" dirty="0" err="1">
                <a:solidFill>
                  <a:srgbClr val="0000FF"/>
                </a:solidFill>
                <a:latin typeface="Gill Sans"/>
                <a:ea typeface="ＭＳ Ｐゴシック" pitchFamily="34" charset="-128"/>
                <a:cs typeface="Gill Sans"/>
              </a:rPr>
              <a:t>F</a:t>
            </a:r>
            <a:r>
              <a:rPr lang="en-US" altLang="en-US" sz="1500" baseline="-25000" dirty="0" err="1">
                <a:solidFill>
                  <a:srgbClr val="0000FF"/>
                </a:solidFill>
                <a:latin typeface="Gill Sans"/>
                <a:ea typeface="ＭＳ Ｐゴシック" pitchFamily="34" charset="-128"/>
                <a:cs typeface="Gill Sans"/>
              </a:rPr>
              <a:t>obt</a:t>
            </a:r>
            <a:r>
              <a:rPr lang="en-US" altLang="en-US" sz="1500" dirty="0">
                <a:solidFill>
                  <a:srgbClr val="0000FF"/>
                </a:solidFill>
                <a:latin typeface="Gill Sans"/>
                <a:ea typeface="ＭＳ Ｐゴシック" pitchFamily="34" charset="-128"/>
                <a:cs typeface="Gill Sans"/>
              </a:rPr>
              <a:t>=3.52</a:t>
            </a:r>
            <a:endParaRPr lang="en-US" altLang="en-US" sz="1500" baseline="-25000" dirty="0">
              <a:solidFill>
                <a:srgbClr val="0000FF"/>
              </a:solidFill>
              <a:latin typeface="Gill Sans"/>
              <a:ea typeface="ＭＳ Ｐゴシック" pitchFamily="34" charset="-128"/>
              <a:cs typeface="Gill Sans"/>
            </a:endParaRPr>
          </a:p>
        </p:txBody>
      </p:sp>
      <p:sp>
        <p:nvSpPr>
          <p:cNvPr id="12" name="Oval 11"/>
          <p:cNvSpPr/>
          <p:nvPr/>
        </p:nvSpPr>
        <p:spPr>
          <a:xfrm>
            <a:off x="4191000" y="3352800"/>
            <a:ext cx="609600" cy="914400"/>
          </a:xfrm>
          <a:prstGeom prst="ellipse">
            <a:avLst/>
          </a:prstGeom>
          <a:noFill/>
          <a:ln w="38100" cmpd="sng">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13" name="Down Arrow 12"/>
          <p:cNvSpPr/>
          <p:nvPr/>
        </p:nvSpPr>
        <p:spPr>
          <a:xfrm>
            <a:off x="4343400" y="1828800"/>
            <a:ext cx="228600" cy="1447800"/>
          </a:xfrm>
          <a:prstGeom prst="downArrow">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75000"/>
                </a:schemeClr>
              </a:solidFill>
            </a:endParaRPr>
          </a:p>
        </p:txBody>
      </p:sp>
      <p:sp>
        <p:nvSpPr>
          <p:cNvPr id="14" name="Oval 13"/>
          <p:cNvSpPr/>
          <p:nvPr/>
        </p:nvSpPr>
        <p:spPr>
          <a:xfrm>
            <a:off x="5486400" y="3200400"/>
            <a:ext cx="990600" cy="1143000"/>
          </a:xfrm>
          <a:prstGeom prst="ellipse">
            <a:avLst/>
          </a:prstGeom>
          <a:noFill/>
          <a:ln w="38100" cmpd="sng">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3505200" y="1219200"/>
            <a:ext cx="4953000" cy="553998"/>
          </a:xfrm>
          <a:prstGeom prst="rect">
            <a:avLst/>
          </a:prstGeom>
          <a:noFill/>
        </p:spPr>
        <p:txBody>
          <a:bodyPr wrap="square" rtlCol="0">
            <a:spAutoFit/>
          </a:bodyPr>
          <a:lstStyle/>
          <a:p>
            <a:pPr marL="82296"/>
            <a:r>
              <a:rPr lang="en-US" altLang="en-US" sz="1500" dirty="0">
                <a:solidFill>
                  <a:schemeClr val="accent1">
                    <a:lumMod val="75000"/>
                  </a:schemeClr>
                </a:solidFill>
                <a:latin typeface="Gill Sans"/>
                <a:ea typeface="ＭＳ Ｐゴシック" pitchFamily="34" charset="-128"/>
                <a:cs typeface="Gill Sans"/>
              </a:rPr>
              <a:t>“</a:t>
            </a:r>
            <a:r>
              <a:rPr lang="en-US" altLang="en-US" sz="1500" dirty="0" err="1">
                <a:solidFill>
                  <a:schemeClr val="accent1">
                    <a:lumMod val="75000"/>
                  </a:schemeClr>
                </a:solidFill>
                <a:latin typeface="Gill Sans"/>
                <a:ea typeface="ＭＳ Ｐゴシック" pitchFamily="34" charset="-128"/>
                <a:cs typeface="Gill Sans"/>
              </a:rPr>
              <a:t>Df</a:t>
            </a:r>
            <a:r>
              <a:rPr lang="en-US" altLang="en-US" sz="1500" dirty="0">
                <a:solidFill>
                  <a:schemeClr val="accent1">
                    <a:lumMod val="75000"/>
                  </a:schemeClr>
                </a:solidFill>
                <a:latin typeface="Gill Sans"/>
                <a:ea typeface="ＭＳ Ｐゴシック" pitchFamily="34" charset="-128"/>
                <a:cs typeface="Gill Sans"/>
              </a:rPr>
              <a:t>” is degrees of freedom: “</a:t>
            </a:r>
            <a:r>
              <a:rPr lang="en-US" altLang="en-US" sz="1500" dirty="0" err="1">
                <a:solidFill>
                  <a:schemeClr val="accent1">
                    <a:lumMod val="75000"/>
                  </a:schemeClr>
                </a:solidFill>
                <a:latin typeface="Gill Sans"/>
                <a:ea typeface="ＭＳ Ｐゴシック" pitchFamily="34" charset="-128"/>
                <a:cs typeface="Gill Sans"/>
              </a:rPr>
              <a:t>Stress_F</a:t>
            </a:r>
            <a:r>
              <a:rPr lang="en-US" altLang="en-US" sz="1500" dirty="0">
                <a:solidFill>
                  <a:schemeClr val="accent1">
                    <a:lumMod val="75000"/>
                  </a:schemeClr>
                </a:solidFill>
                <a:latin typeface="Gill Sans"/>
                <a:ea typeface="ＭＳ Ｐゴシック" pitchFamily="34" charset="-128"/>
                <a:cs typeface="Gill Sans"/>
              </a:rPr>
              <a:t>” row is the </a:t>
            </a:r>
            <a:r>
              <a:rPr lang="en-US" altLang="en-US" sz="1500" dirty="0" err="1">
                <a:solidFill>
                  <a:schemeClr val="accent1">
                    <a:lumMod val="75000"/>
                  </a:schemeClr>
                </a:solidFill>
                <a:latin typeface="Gill Sans"/>
                <a:ea typeface="ＭＳ Ｐゴシック" pitchFamily="34" charset="-128"/>
                <a:cs typeface="Gill Sans"/>
              </a:rPr>
              <a:t>df</a:t>
            </a:r>
            <a:r>
              <a:rPr lang="en-US" altLang="en-US" sz="1500" baseline="-25000" dirty="0" err="1">
                <a:solidFill>
                  <a:schemeClr val="accent1">
                    <a:lumMod val="75000"/>
                  </a:schemeClr>
                </a:solidFill>
                <a:latin typeface="Gill Sans"/>
                <a:ea typeface="ＭＳ Ｐゴシック" pitchFamily="34" charset="-128"/>
                <a:cs typeface="Gill Sans"/>
              </a:rPr>
              <a:t>BG</a:t>
            </a:r>
            <a:r>
              <a:rPr lang="en-US" altLang="en-US" sz="1500" dirty="0">
                <a:solidFill>
                  <a:schemeClr val="accent1">
                    <a:lumMod val="75000"/>
                  </a:schemeClr>
                </a:solidFill>
                <a:latin typeface="Gill Sans"/>
                <a:ea typeface="ＭＳ Ｐゴシック" pitchFamily="34" charset="-128"/>
                <a:cs typeface="Gill Sans"/>
              </a:rPr>
              <a:t>=2; “Residuals” means error so this row is the </a:t>
            </a:r>
            <a:r>
              <a:rPr lang="en-US" altLang="en-US" sz="1500" dirty="0" err="1">
                <a:solidFill>
                  <a:schemeClr val="accent1">
                    <a:lumMod val="75000"/>
                  </a:schemeClr>
                </a:solidFill>
                <a:latin typeface="Gill Sans"/>
                <a:ea typeface="ＭＳ Ｐゴシック" pitchFamily="34" charset="-128"/>
                <a:cs typeface="Gill Sans"/>
              </a:rPr>
              <a:t>df</a:t>
            </a:r>
            <a:r>
              <a:rPr lang="en-US" altLang="en-US" sz="1500" baseline="-25000" dirty="0" err="1">
                <a:solidFill>
                  <a:schemeClr val="accent1">
                    <a:lumMod val="75000"/>
                  </a:schemeClr>
                </a:solidFill>
                <a:latin typeface="Gill Sans"/>
                <a:ea typeface="ＭＳ Ｐゴシック" pitchFamily="34" charset="-128"/>
                <a:cs typeface="Gill Sans"/>
              </a:rPr>
              <a:t>E</a:t>
            </a:r>
            <a:r>
              <a:rPr lang="en-US" altLang="en-US" sz="1500" dirty="0">
                <a:solidFill>
                  <a:schemeClr val="accent1">
                    <a:lumMod val="75000"/>
                  </a:schemeClr>
                </a:solidFill>
                <a:latin typeface="Gill Sans"/>
                <a:ea typeface="ＭＳ Ｐゴシック" pitchFamily="34" charset="-128"/>
                <a:cs typeface="Gill Sans"/>
              </a:rPr>
              <a:t>=27</a:t>
            </a:r>
            <a:endParaRPr lang="en-US" altLang="en-US" sz="1500" baseline="-25000" dirty="0">
              <a:solidFill>
                <a:schemeClr val="accent1">
                  <a:lumMod val="75000"/>
                </a:schemeClr>
              </a:solidFill>
              <a:latin typeface="Gill Sans"/>
              <a:ea typeface="ＭＳ Ｐゴシック" pitchFamily="34" charset="-128"/>
              <a:cs typeface="Gill Sans"/>
            </a:endParaRPr>
          </a:p>
        </p:txBody>
      </p:sp>
      <p:sp>
        <p:nvSpPr>
          <p:cNvPr id="16" name="TextBox 15"/>
          <p:cNvSpPr txBox="1"/>
          <p:nvPr/>
        </p:nvSpPr>
        <p:spPr>
          <a:xfrm>
            <a:off x="4572000" y="5334000"/>
            <a:ext cx="3048000" cy="553998"/>
          </a:xfrm>
          <a:prstGeom prst="rect">
            <a:avLst/>
          </a:prstGeom>
          <a:noFill/>
        </p:spPr>
        <p:txBody>
          <a:bodyPr wrap="square" rtlCol="0">
            <a:spAutoFit/>
          </a:bodyPr>
          <a:lstStyle/>
          <a:p>
            <a:pPr marL="82296"/>
            <a:r>
              <a:rPr lang="en-US" altLang="en-US" sz="1500" dirty="0">
                <a:solidFill>
                  <a:srgbClr val="7C4A8B"/>
                </a:solidFill>
                <a:latin typeface="Gill Sans"/>
                <a:ea typeface="ＭＳ Ｐゴシック" pitchFamily="34" charset="-128"/>
                <a:cs typeface="Gill Sans"/>
              </a:rPr>
              <a:t>“Mean </a:t>
            </a:r>
            <a:r>
              <a:rPr lang="en-US" altLang="en-US" sz="1500" dirty="0" err="1">
                <a:solidFill>
                  <a:srgbClr val="7C4A8B"/>
                </a:solidFill>
                <a:latin typeface="Gill Sans"/>
                <a:ea typeface="ＭＳ Ｐゴシック" pitchFamily="34" charset="-128"/>
                <a:cs typeface="Gill Sans"/>
              </a:rPr>
              <a:t>Sq</a:t>
            </a:r>
            <a:r>
              <a:rPr lang="en-US" altLang="en-US" sz="1500" dirty="0">
                <a:solidFill>
                  <a:srgbClr val="7C4A8B"/>
                </a:solidFill>
                <a:latin typeface="Gill Sans"/>
                <a:ea typeface="ＭＳ Ｐゴシック" pitchFamily="34" charset="-128"/>
                <a:cs typeface="Gill Sans"/>
              </a:rPr>
              <a:t>” is mean square (MS): </a:t>
            </a:r>
          </a:p>
          <a:p>
            <a:pPr marL="82296"/>
            <a:r>
              <a:rPr lang="en-US" altLang="en-US" sz="1500" dirty="0">
                <a:solidFill>
                  <a:srgbClr val="7C4A8B"/>
                </a:solidFill>
                <a:latin typeface="Gill Sans"/>
                <a:ea typeface="ＭＳ Ｐゴシック" pitchFamily="34" charset="-128"/>
                <a:cs typeface="Gill Sans"/>
              </a:rPr>
              <a:t>MS</a:t>
            </a:r>
            <a:r>
              <a:rPr lang="en-US" altLang="en-US" sz="1500" baseline="-25000" dirty="0">
                <a:solidFill>
                  <a:srgbClr val="7C4A8B"/>
                </a:solidFill>
                <a:latin typeface="Gill Sans"/>
                <a:ea typeface="ＭＳ Ｐゴシック" pitchFamily="34" charset="-128"/>
                <a:cs typeface="Gill Sans"/>
              </a:rPr>
              <a:t>BG</a:t>
            </a:r>
            <a:r>
              <a:rPr lang="en-US" altLang="en-US" sz="1500" dirty="0">
                <a:solidFill>
                  <a:srgbClr val="7C4A8B"/>
                </a:solidFill>
                <a:latin typeface="Gill Sans"/>
                <a:ea typeface="ＭＳ Ｐゴシック" pitchFamily="34" charset="-128"/>
                <a:cs typeface="Gill Sans"/>
              </a:rPr>
              <a:t> .5363/MS</a:t>
            </a:r>
            <a:r>
              <a:rPr lang="en-US" altLang="en-US" sz="1500" baseline="-25000" dirty="0">
                <a:solidFill>
                  <a:srgbClr val="7C4A8B"/>
                </a:solidFill>
                <a:latin typeface="Gill Sans"/>
                <a:ea typeface="ＭＳ Ｐゴシック" pitchFamily="34" charset="-128"/>
                <a:cs typeface="Gill Sans"/>
              </a:rPr>
              <a:t>E</a:t>
            </a:r>
            <a:r>
              <a:rPr lang="en-US" altLang="en-US" sz="1500" dirty="0">
                <a:solidFill>
                  <a:srgbClr val="7C4A8B"/>
                </a:solidFill>
                <a:latin typeface="Gill Sans"/>
                <a:ea typeface="ＭＳ Ｐゴシック" pitchFamily="34" charset="-128"/>
                <a:cs typeface="Gill Sans"/>
              </a:rPr>
              <a:t> .1525=3.517 (=F)</a:t>
            </a:r>
            <a:endParaRPr lang="en-US" altLang="en-US" sz="1500" baseline="-25000" dirty="0">
              <a:solidFill>
                <a:srgbClr val="7C4A8B"/>
              </a:solidFill>
              <a:latin typeface="Gill Sans"/>
              <a:ea typeface="ＭＳ Ｐゴシック" pitchFamily="34" charset="-128"/>
              <a:cs typeface="Gill Sans"/>
            </a:endParaRPr>
          </a:p>
        </p:txBody>
      </p:sp>
      <p:sp>
        <p:nvSpPr>
          <p:cNvPr id="17" name="Up Arrow 16"/>
          <p:cNvSpPr/>
          <p:nvPr/>
        </p:nvSpPr>
        <p:spPr>
          <a:xfrm>
            <a:off x="5867400" y="4419600"/>
            <a:ext cx="228600" cy="914400"/>
          </a:xfrm>
          <a:prstGeom prst="upArrow">
            <a:avLst/>
          </a:prstGeom>
          <a:solidFill>
            <a:schemeClr val="accent6">
              <a:lumMod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7C4A8B"/>
              </a:solidFill>
            </a:endParaRPr>
          </a:p>
        </p:txBody>
      </p:sp>
    </p:spTree>
    <p:extLst>
      <p:ext uri="{BB962C8B-B14F-4D97-AF65-F5344CB8AC3E}">
        <p14:creationId xmlns:p14="http://schemas.microsoft.com/office/powerpoint/2010/main" val="307679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8" grpId="0" animBg="1"/>
      <p:bldP spid="9" grpId="0" animBg="1"/>
      <p:bldP spid="11" grpId="0"/>
      <p:bldP spid="12" grpId="0" animBg="1"/>
      <p:bldP spid="13" grpId="0" animBg="1"/>
      <p:bldP spid="14" grpId="0" animBg="1"/>
      <p:bldP spid="15" grpId="0"/>
      <p:bldP spid="16" grpId="0"/>
      <p:bldP spid="1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4: </a:t>
            </a:r>
            <a:r>
              <a:rPr lang="en-US" sz="2000" dirty="0"/>
              <a:t>Make a Decision</a:t>
            </a:r>
          </a:p>
          <a:p>
            <a:pPr>
              <a:buFont typeface="Wingdings" charset="2"/>
              <a:buChar char="u"/>
            </a:pPr>
            <a:endParaRPr lang="en-US" sz="2000" dirty="0"/>
          </a:p>
          <a:p>
            <a:pPr>
              <a:buFont typeface="Wingdings" charset="2"/>
              <a:buChar char="u"/>
            </a:pPr>
            <a:endParaRPr lang="en-US" sz="2000" dirty="0"/>
          </a:p>
          <a:p>
            <a:pPr>
              <a:buFont typeface="Wingdings" charset="2"/>
              <a:buChar char="u"/>
            </a:pPr>
            <a:endParaRPr lang="en-US" sz="2000" dirty="0"/>
          </a:p>
          <a:p>
            <a:pPr>
              <a:buFont typeface="Wingdings" charset="2"/>
              <a:buChar char="u"/>
            </a:pPr>
            <a:endParaRPr lang="en-US" sz="2000" dirty="0"/>
          </a:p>
          <a:p>
            <a:pPr>
              <a:buFont typeface="Wingdings" charset="2"/>
              <a:buChar char="u"/>
            </a:pPr>
            <a:endParaRPr lang="en-US" sz="2000" dirty="0"/>
          </a:p>
          <a:p>
            <a:pPr>
              <a:buFont typeface="Wingdings" charset="2"/>
              <a:buChar char="u"/>
            </a:pPr>
            <a:endParaRPr lang="en-US" sz="2000" dirty="0"/>
          </a:p>
          <a:p>
            <a:pPr>
              <a:buFont typeface="Wingdings" charset="2"/>
              <a:buChar char="u"/>
            </a:pPr>
            <a:r>
              <a:rPr lang="en-US" sz="2000" dirty="0"/>
              <a:t>|</a:t>
            </a:r>
            <a:r>
              <a:rPr lang="en-US" sz="2000" dirty="0" err="1"/>
              <a:t>Fobt</a:t>
            </a:r>
            <a:r>
              <a:rPr lang="en-US" sz="2000" dirty="0"/>
              <a:t>=3.517| &gt;|</a:t>
            </a:r>
            <a:r>
              <a:rPr lang="en-US" sz="2000" dirty="0" err="1"/>
              <a:t>Fcv</a:t>
            </a:r>
            <a:r>
              <a:rPr lang="en-US" sz="2000" dirty="0"/>
              <a:t>=3.35| </a:t>
            </a:r>
            <a:r>
              <a:rPr lang="en-US" sz="2000" dirty="0">
                <a:solidFill>
                  <a:srgbClr val="0000FF"/>
                </a:solidFill>
                <a:sym typeface="Wingdings"/>
              </a:rPr>
              <a:t></a:t>
            </a:r>
            <a:r>
              <a:rPr lang="en-US" sz="2000" dirty="0">
                <a:sym typeface="Wingdings"/>
              </a:rPr>
              <a:t> </a:t>
            </a:r>
            <a:r>
              <a:rPr lang="en-US" sz="2000" dirty="0">
                <a:solidFill>
                  <a:srgbClr val="0000FF"/>
                </a:solidFill>
                <a:sym typeface="Wingdings"/>
              </a:rPr>
              <a:t>Reject the Null! There is at least one difference between the means!</a:t>
            </a:r>
          </a:p>
          <a:p>
            <a:pPr>
              <a:buFont typeface="Wingdings" charset="2"/>
              <a:buChar char="u"/>
            </a:pPr>
            <a:r>
              <a:rPr lang="en-US" sz="2000" dirty="0">
                <a:sym typeface="Wingdings"/>
              </a:rPr>
              <a:t>But </a:t>
            </a:r>
            <a:r>
              <a:rPr lang="en-US" sz="2000" b="1" i="1" u="sng" dirty="0">
                <a:sym typeface="Wingdings"/>
              </a:rPr>
              <a:t>WHERE</a:t>
            </a:r>
            <a:r>
              <a:rPr lang="en-US" sz="2000" dirty="0">
                <a:sym typeface="Wingdings"/>
              </a:rPr>
              <a:t> is the difference? </a:t>
            </a:r>
            <a:endParaRPr lang="en-US" sz="1800" dirty="0"/>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pic>
        <p:nvPicPr>
          <p:cNvPr id="4" name="Picture 3" descr="Screen Shot 2018-07-01 at 11.11.16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981201"/>
            <a:ext cx="7620000" cy="1885361"/>
          </a:xfrm>
          <a:prstGeom prst="rect">
            <a:avLst/>
          </a:prstGeom>
        </p:spPr>
      </p:pic>
      <p:sp>
        <p:nvSpPr>
          <p:cNvPr id="5" name="Oval 4"/>
          <p:cNvSpPr/>
          <p:nvPr/>
        </p:nvSpPr>
        <p:spPr>
          <a:xfrm>
            <a:off x="6400800" y="2362200"/>
            <a:ext cx="990600" cy="762000"/>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Tree>
    <p:extLst>
      <p:ext uri="{BB962C8B-B14F-4D97-AF65-F5344CB8AC3E}">
        <p14:creationId xmlns:p14="http://schemas.microsoft.com/office/powerpoint/2010/main" val="2944492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dirty="0">
                <a:sym typeface="Wingdings"/>
              </a:rPr>
              <a:t>But </a:t>
            </a:r>
            <a:r>
              <a:rPr lang="en-US" sz="2000" b="1" i="1" u="sng" dirty="0">
                <a:sym typeface="Wingdings"/>
              </a:rPr>
              <a:t>WHERE</a:t>
            </a:r>
            <a:r>
              <a:rPr lang="en-US" sz="2000" dirty="0">
                <a:sym typeface="Wingdings"/>
              </a:rPr>
              <a:t> is the difference between the means? Options:</a:t>
            </a:r>
          </a:p>
          <a:p>
            <a:pPr marL="82296" indent="0">
              <a:buNone/>
            </a:pPr>
            <a:endParaRPr lang="en-US" sz="1800" dirty="0"/>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sp>
        <p:nvSpPr>
          <p:cNvPr id="7" name="Freeform 4"/>
          <p:cNvSpPr>
            <a:spLocks noChangeAspect="1"/>
          </p:cNvSpPr>
          <p:nvPr/>
        </p:nvSpPr>
        <p:spPr bwMode="auto">
          <a:xfrm>
            <a:off x="3505200" y="1905000"/>
            <a:ext cx="1862138"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rgbClr val="712000"/>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8" name="Freeform 6"/>
          <p:cNvSpPr>
            <a:spLocks noChangeAspect="1"/>
          </p:cNvSpPr>
          <p:nvPr/>
        </p:nvSpPr>
        <p:spPr bwMode="auto">
          <a:xfrm>
            <a:off x="5791200" y="5232400"/>
            <a:ext cx="1828800"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chemeClr val="tx2"/>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9" name="Freeform 8"/>
          <p:cNvSpPr>
            <a:spLocks noChangeAspect="1"/>
          </p:cNvSpPr>
          <p:nvPr/>
        </p:nvSpPr>
        <p:spPr bwMode="auto">
          <a:xfrm>
            <a:off x="5638800" y="5232400"/>
            <a:ext cx="1828800"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chemeClr val="tx2"/>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0" name="Freeform 10"/>
          <p:cNvSpPr>
            <a:spLocks noChangeAspect="1"/>
          </p:cNvSpPr>
          <p:nvPr/>
        </p:nvSpPr>
        <p:spPr bwMode="auto">
          <a:xfrm>
            <a:off x="5410200" y="5232400"/>
            <a:ext cx="1862138"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rgbClr val="712000"/>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1" name="Freeform 11"/>
          <p:cNvSpPr>
            <a:spLocks noChangeAspect="1"/>
          </p:cNvSpPr>
          <p:nvPr/>
        </p:nvSpPr>
        <p:spPr bwMode="auto">
          <a:xfrm>
            <a:off x="4724400" y="1905000"/>
            <a:ext cx="1828800"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chemeClr val="tx2"/>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2" name="Freeform 12"/>
          <p:cNvSpPr>
            <a:spLocks noChangeAspect="1"/>
          </p:cNvSpPr>
          <p:nvPr/>
        </p:nvSpPr>
        <p:spPr bwMode="auto">
          <a:xfrm>
            <a:off x="6172200" y="1905000"/>
            <a:ext cx="1828800"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chemeClr val="tx2"/>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3" name="Freeform 17"/>
          <p:cNvSpPr>
            <a:spLocks noChangeAspect="1"/>
          </p:cNvSpPr>
          <p:nvPr/>
        </p:nvSpPr>
        <p:spPr bwMode="auto">
          <a:xfrm>
            <a:off x="4267200" y="3632200"/>
            <a:ext cx="1828800"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chemeClr val="tx2"/>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4" name="Freeform 18"/>
          <p:cNvSpPr>
            <a:spLocks noChangeAspect="1"/>
          </p:cNvSpPr>
          <p:nvPr/>
        </p:nvSpPr>
        <p:spPr bwMode="auto">
          <a:xfrm>
            <a:off x="5715000" y="3632200"/>
            <a:ext cx="1828800"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chemeClr val="tx2"/>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5" name="Freeform 19"/>
          <p:cNvSpPr>
            <a:spLocks noChangeAspect="1"/>
          </p:cNvSpPr>
          <p:nvPr/>
        </p:nvSpPr>
        <p:spPr bwMode="auto">
          <a:xfrm>
            <a:off x="4038600" y="3632200"/>
            <a:ext cx="1862138" cy="1092200"/>
          </a:xfrm>
          <a:custGeom>
            <a:avLst/>
            <a:gdLst/>
            <a:ahLst/>
            <a:cxnLst>
              <a:cxn ang="0">
                <a:pos x="36" y="1429"/>
              </a:cxn>
              <a:cxn ang="0">
                <a:pos x="132" y="1409"/>
              </a:cxn>
              <a:cxn ang="0">
                <a:pos x="212" y="1389"/>
              </a:cxn>
              <a:cxn ang="0">
                <a:pos x="328" y="1341"/>
              </a:cxn>
              <a:cxn ang="0">
                <a:pos x="620" y="1149"/>
              </a:cxn>
              <a:cxn ang="0">
                <a:pos x="820" y="941"/>
              </a:cxn>
              <a:cxn ang="0">
                <a:pos x="1200" y="397"/>
              </a:cxn>
              <a:cxn ang="0">
                <a:pos x="1360" y="185"/>
              </a:cxn>
              <a:cxn ang="0">
                <a:pos x="1532" y="41"/>
              </a:cxn>
              <a:cxn ang="0">
                <a:pos x="1660" y="5"/>
              </a:cxn>
              <a:cxn ang="0">
                <a:pos x="1816" y="69"/>
              </a:cxn>
              <a:cxn ang="0">
                <a:pos x="1962" y="230"/>
              </a:cxn>
              <a:cxn ang="0">
                <a:pos x="1964" y="228"/>
              </a:cxn>
              <a:cxn ang="0">
                <a:pos x="2092" y="413"/>
              </a:cxn>
              <a:cxn ang="0">
                <a:pos x="2240" y="637"/>
              </a:cxn>
              <a:cxn ang="0">
                <a:pos x="2420" y="897"/>
              </a:cxn>
              <a:cxn ang="0">
                <a:pos x="2612" y="1121"/>
              </a:cxn>
              <a:cxn ang="0">
                <a:pos x="2792" y="1257"/>
              </a:cxn>
              <a:cxn ang="0">
                <a:pos x="3056" y="1389"/>
              </a:cxn>
              <a:cxn ang="0">
                <a:pos x="3268" y="1429"/>
              </a:cxn>
              <a:cxn ang="0">
                <a:pos x="3216" y="1441"/>
              </a:cxn>
              <a:cxn ang="0">
                <a:pos x="0" y="1441"/>
              </a:cxn>
            </a:cxnLst>
            <a:rect l="0" t="0" r="r" b="b"/>
            <a:pathLst>
              <a:path w="3761" h="1443">
                <a:moveTo>
                  <a:pt x="36" y="1429"/>
                </a:moveTo>
                <a:cubicBezTo>
                  <a:pt x="52" y="1425"/>
                  <a:pt x="103" y="1416"/>
                  <a:pt x="132" y="1409"/>
                </a:cubicBezTo>
                <a:cubicBezTo>
                  <a:pt x="161" y="1402"/>
                  <a:pt x="179" y="1400"/>
                  <a:pt x="212" y="1389"/>
                </a:cubicBezTo>
                <a:cubicBezTo>
                  <a:pt x="245" y="1378"/>
                  <a:pt x="260" y="1381"/>
                  <a:pt x="328" y="1341"/>
                </a:cubicBezTo>
                <a:cubicBezTo>
                  <a:pt x="396" y="1301"/>
                  <a:pt x="538" y="1216"/>
                  <a:pt x="620" y="1149"/>
                </a:cubicBezTo>
                <a:cubicBezTo>
                  <a:pt x="702" y="1082"/>
                  <a:pt x="723" y="1066"/>
                  <a:pt x="820" y="941"/>
                </a:cubicBezTo>
                <a:cubicBezTo>
                  <a:pt x="917" y="816"/>
                  <a:pt x="1110" y="523"/>
                  <a:pt x="1200" y="397"/>
                </a:cubicBezTo>
                <a:cubicBezTo>
                  <a:pt x="1290" y="271"/>
                  <a:pt x="1305" y="244"/>
                  <a:pt x="1360" y="185"/>
                </a:cubicBezTo>
                <a:cubicBezTo>
                  <a:pt x="1415" y="126"/>
                  <a:pt x="1482" y="71"/>
                  <a:pt x="1532" y="41"/>
                </a:cubicBezTo>
                <a:cubicBezTo>
                  <a:pt x="1582" y="11"/>
                  <a:pt x="1613" y="0"/>
                  <a:pt x="1660" y="5"/>
                </a:cubicBezTo>
                <a:cubicBezTo>
                  <a:pt x="1707" y="10"/>
                  <a:pt x="1766" y="32"/>
                  <a:pt x="1816" y="69"/>
                </a:cubicBezTo>
                <a:cubicBezTo>
                  <a:pt x="1866" y="106"/>
                  <a:pt x="1938" y="204"/>
                  <a:pt x="1962" y="230"/>
                </a:cubicBezTo>
                <a:cubicBezTo>
                  <a:pt x="1986" y="256"/>
                  <a:pt x="1942" y="198"/>
                  <a:pt x="1964" y="228"/>
                </a:cubicBezTo>
                <a:cubicBezTo>
                  <a:pt x="1986" y="258"/>
                  <a:pt x="2046" y="345"/>
                  <a:pt x="2092" y="413"/>
                </a:cubicBezTo>
                <a:cubicBezTo>
                  <a:pt x="2138" y="481"/>
                  <a:pt x="2185" y="556"/>
                  <a:pt x="2240" y="637"/>
                </a:cubicBezTo>
                <a:cubicBezTo>
                  <a:pt x="2295" y="718"/>
                  <a:pt x="2358" y="816"/>
                  <a:pt x="2420" y="897"/>
                </a:cubicBezTo>
                <a:cubicBezTo>
                  <a:pt x="2482" y="978"/>
                  <a:pt x="2550" y="1061"/>
                  <a:pt x="2612" y="1121"/>
                </a:cubicBezTo>
                <a:cubicBezTo>
                  <a:pt x="2674" y="1181"/>
                  <a:pt x="2718" y="1212"/>
                  <a:pt x="2792" y="1257"/>
                </a:cubicBezTo>
                <a:cubicBezTo>
                  <a:pt x="2866" y="1302"/>
                  <a:pt x="2977" y="1360"/>
                  <a:pt x="3056" y="1389"/>
                </a:cubicBezTo>
                <a:cubicBezTo>
                  <a:pt x="3135" y="1418"/>
                  <a:pt x="3241" y="1420"/>
                  <a:pt x="3268" y="1429"/>
                </a:cubicBezTo>
                <a:cubicBezTo>
                  <a:pt x="3295" y="1438"/>
                  <a:pt x="3761" y="1439"/>
                  <a:pt x="3216" y="1441"/>
                </a:cubicBezTo>
                <a:cubicBezTo>
                  <a:pt x="2671" y="1443"/>
                  <a:pt x="536" y="1441"/>
                  <a:pt x="0" y="1441"/>
                </a:cubicBezTo>
              </a:path>
            </a:pathLst>
          </a:custGeom>
          <a:noFill/>
          <a:ln w="9525">
            <a:solidFill>
              <a:srgbClr val="712000"/>
            </a:solidFill>
            <a:round/>
            <a:headEnd/>
            <a:tailEnd/>
          </a:ln>
          <a:effectLst>
            <a:outerShdw blurRad="63500" dist="38099" dir="2700000" algn="ctr" rotWithShape="0">
              <a:srgbClr val="000000">
                <a:alpha val="74998"/>
              </a:srgbClr>
            </a:outerShdw>
          </a:effectLst>
        </p:spPr>
        <p:txBody>
          <a:bodyPr wrap="none" anchor="ctr"/>
          <a:lstStyle/>
          <a:p>
            <a:pPr>
              <a:defRPr/>
            </a:pPr>
            <a:endParaRPr lang="en-US" dirty="0">
              <a:latin typeface="Arial"/>
            </a:endParaRPr>
          </a:p>
        </p:txBody>
      </p:sp>
      <p:sp>
        <p:nvSpPr>
          <p:cNvPr id="16" name="TextBox 15"/>
          <p:cNvSpPr txBox="1"/>
          <p:nvPr/>
        </p:nvSpPr>
        <p:spPr>
          <a:xfrm>
            <a:off x="3505201" y="2983468"/>
            <a:ext cx="5108193" cy="369332"/>
          </a:xfrm>
          <a:prstGeom prst="rect">
            <a:avLst/>
          </a:prstGeom>
          <a:noFill/>
        </p:spPr>
        <p:txBody>
          <a:bodyPr wrap="none" rtlCol="0">
            <a:spAutoFit/>
          </a:bodyPr>
          <a:lstStyle/>
          <a:p>
            <a:r>
              <a:rPr lang="en-US" b="1" dirty="0">
                <a:solidFill>
                  <a:schemeClr val="tx2">
                    <a:lumMod val="50000"/>
                  </a:schemeClr>
                </a:solidFill>
                <a:latin typeface="Gill Sans"/>
                <a:cs typeface="Gill Sans"/>
              </a:rPr>
              <a:t>Option 1. </a:t>
            </a:r>
            <a:r>
              <a:rPr lang="en-US" dirty="0">
                <a:solidFill>
                  <a:schemeClr val="tx2">
                    <a:lumMod val="50000"/>
                  </a:schemeClr>
                </a:solidFill>
                <a:latin typeface="Gill Sans"/>
                <a:cs typeface="Gill Sans"/>
              </a:rPr>
              <a:t>All the means are different: </a:t>
            </a:r>
            <a:r>
              <a:rPr lang="en-US" dirty="0">
                <a:solidFill>
                  <a:schemeClr val="tx2">
                    <a:lumMod val="50000"/>
                  </a:schemeClr>
                </a:solidFill>
                <a:latin typeface="Lucida Grande"/>
                <a:ea typeface="Lucida Grande"/>
                <a:cs typeface="Lucida Grande"/>
              </a:rPr>
              <a:t>μ</a:t>
            </a:r>
            <a:r>
              <a:rPr lang="en-US" baseline="-25000" dirty="0">
                <a:solidFill>
                  <a:schemeClr val="tx2">
                    <a:lumMod val="50000"/>
                  </a:schemeClr>
                </a:solidFill>
                <a:latin typeface="Gill Sans"/>
                <a:cs typeface="Gill Sans"/>
              </a:rPr>
              <a:t>1</a:t>
            </a:r>
            <a:r>
              <a:rPr lang="en-US" dirty="0">
                <a:solidFill>
                  <a:schemeClr val="tx2">
                    <a:lumMod val="50000"/>
                  </a:schemeClr>
                </a:solidFill>
                <a:latin typeface="ＭＳ ゴシック"/>
                <a:ea typeface="ＭＳ ゴシック"/>
                <a:cs typeface="ＭＳ ゴシック"/>
              </a:rPr>
              <a:t>≠</a:t>
            </a:r>
            <a:r>
              <a:rPr lang="en-US" dirty="0">
                <a:solidFill>
                  <a:schemeClr val="tx2">
                    <a:lumMod val="50000"/>
                  </a:schemeClr>
                </a:solidFill>
                <a:latin typeface="Lucida Grande"/>
                <a:ea typeface="Lucida Grande"/>
                <a:cs typeface="Lucida Grande"/>
              </a:rPr>
              <a:t>μ</a:t>
            </a:r>
            <a:r>
              <a:rPr lang="en-US" baseline="-25000" dirty="0">
                <a:solidFill>
                  <a:schemeClr val="tx2">
                    <a:lumMod val="50000"/>
                  </a:schemeClr>
                </a:solidFill>
                <a:latin typeface="Gill Sans"/>
                <a:cs typeface="Gill Sans"/>
              </a:rPr>
              <a:t>2</a:t>
            </a:r>
            <a:r>
              <a:rPr lang="en-US" dirty="0">
                <a:solidFill>
                  <a:schemeClr val="tx2">
                    <a:lumMod val="50000"/>
                  </a:schemeClr>
                </a:solidFill>
                <a:latin typeface="ＭＳ ゴシック"/>
                <a:ea typeface="ＭＳ ゴシック"/>
                <a:cs typeface="ＭＳ ゴシック"/>
              </a:rPr>
              <a:t>≠</a:t>
            </a:r>
            <a:r>
              <a:rPr lang="en-US" dirty="0">
                <a:solidFill>
                  <a:schemeClr val="tx2">
                    <a:lumMod val="50000"/>
                  </a:schemeClr>
                </a:solidFill>
                <a:latin typeface="Lucida Grande"/>
                <a:ea typeface="Lucida Grande"/>
                <a:cs typeface="Lucida Grande"/>
              </a:rPr>
              <a:t>μ</a:t>
            </a:r>
            <a:r>
              <a:rPr lang="en-US" baseline="-25000" dirty="0">
                <a:solidFill>
                  <a:schemeClr val="tx2">
                    <a:lumMod val="50000"/>
                  </a:schemeClr>
                </a:solidFill>
                <a:latin typeface="Gill Sans"/>
                <a:cs typeface="Gill Sans"/>
              </a:rPr>
              <a:t>3</a:t>
            </a:r>
            <a:r>
              <a:rPr lang="en-US" dirty="0">
                <a:solidFill>
                  <a:schemeClr val="tx2">
                    <a:lumMod val="50000"/>
                  </a:schemeClr>
                </a:solidFill>
                <a:latin typeface="Gill Sans"/>
                <a:cs typeface="Gill Sans"/>
              </a:rPr>
              <a:t> </a:t>
            </a:r>
          </a:p>
        </p:txBody>
      </p:sp>
      <p:sp>
        <p:nvSpPr>
          <p:cNvPr id="17" name="TextBox 16"/>
          <p:cNvSpPr txBox="1"/>
          <p:nvPr/>
        </p:nvSpPr>
        <p:spPr>
          <a:xfrm>
            <a:off x="4114800" y="4736068"/>
            <a:ext cx="6373748" cy="369332"/>
          </a:xfrm>
          <a:prstGeom prst="rect">
            <a:avLst/>
          </a:prstGeom>
          <a:noFill/>
        </p:spPr>
        <p:txBody>
          <a:bodyPr wrap="none" rtlCol="0">
            <a:spAutoFit/>
          </a:bodyPr>
          <a:lstStyle/>
          <a:p>
            <a:r>
              <a:rPr lang="en-US" b="1" dirty="0">
                <a:solidFill>
                  <a:schemeClr val="accent5">
                    <a:lumMod val="75000"/>
                  </a:schemeClr>
                </a:solidFill>
                <a:latin typeface="Gill Sans"/>
                <a:cs typeface="Gill Sans"/>
              </a:rPr>
              <a:t>Option 2. </a:t>
            </a:r>
            <a:r>
              <a:rPr lang="en-US" dirty="0">
                <a:solidFill>
                  <a:schemeClr val="accent5">
                    <a:lumMod val="75000"/>
                  </a:schemeClr>
                </a:solidFill>
                <a:latin typeface="Gill Sans"/>
                <a:cs typeface="Gill Sans"/>
              </a:rPr>
              <a:t>Two means are the same, one is different: </a:t>
            </a:r>
            <a:r>
              <a:rPr lang="en-US" dirty="0">
                <a:solidFill>
                  <a:schemeClr val="accent5">
                    <a:lumMod val="75000"/>
                  </a:schemeClr>
                </a:solidFill>
                <a:latin typeface="Lucida Grande"/>
                <a:ea typeface="Lucida Grande"/>
                <a:cs typeface="Lucida Grande"/>
              </a:rPr>
              <a:t>μ</a:t>
            </a:r>
            <a:r>
              <a:rPr lang="en-US" baseline="-25000" dirty="0">
                <a:solidFill>
                  <a:schemeClr val="accent5">
                    <a:lumMod val="75000"/>
                  </a:schemeClr>
                </a:solidFill>
                <a:latin typeface="Gill Sans"/>
                <a:cs typeface="Gill Sans"/>
              </a:rPr>
              <a:t>1</a:t>
            </a:r>
            <a:r>
              <a:rPr lang="en-US" dirty="0">
                <a:solidFill>
                  <a:schemeClr val="accent5">
                    <a:lumMod val="75000"/>
                  </a:schemeClr>
                </a:solidFill>
                <a:latin typeface="ＭＳ ゴシック"/>
                <a:ea typeface="ＭＳ ゴシック"/>
                <a:cs typeface="ＭＳ ゴシック"/>
              </a:rPr>
              <a:t>=</a:t>
            </a:r>
            <a:r>
              <a:rPr lang="en-US" dirty="0">
                <a:solidFill>
                  <a:schemeClr val="accent5">
                    <a:lumMod val="75000"/>
                  </a:schemeClr>
                </a:solidFill>
                <a:latin typeface="Lucida Grande"/>
                <a:ea typeface="Lucida Grande"/>
                <a:cs typeface="Lucida Grande"/>
              </a:rPr>
              <a:t>μ</a:t>
            </a:r>
            <a:r>
              <a:rPr lang="en-US" baseline="-25000" dirty="0">
                <a:solidFill>
                  <a:schemeClr val="accent5">
                    <a:lumMod val="75000"/>
                  </a:schemeClr>
                </a:solidFill>
                <a:latin typeface="Gill Sans"/>
                <a:cs typeface="Gill Sans"/>
              </a:rPr>
              <a:t>2</a:t>
            </a:r>
            <a:r>
              <a:rPr lang="en-US" dirty="0">
                <a:solidFill>
                  <a:schemeClr val="accent5">
                    <a:lumMod val="75000"/>
                  </a:schemeClr>
                </a:solidFill>
                <a:latin typeface="ＭＳ ゴシック"/>
                <a:ea typeface="ＭＳ ゴシック"/>
                <a:cs typeface="ＭＳ ゴシック"/>
              </a:rPr>
              <a:t>≠</a:t>
            </a:r>
            <a:r>
              <a:rPr lang="en-US" dirty="0">
                <a:solidFill>
                  <a:schemeClr val="accent5">
                    <a:lumMod val="75000"/>
                  </a:schemeClr>
                </a:solidFill>
                <a:latin typeface="Lucida Grande"/>
                <a:ea typeface="Lucida Grande"/>
                <a:cs typeface="Lucida Grande"/>
              </a:rPr>
              <a:t>μ</a:t>
            </a:r>
            <a:r>
              <a:rPr lang="en-US" baseline="-25000" dirty="0">
                <a:solidFill>
                  <a:schemeClr val="accent5">
                    <a:lumMod val="75000"/>
                  </a:schemeClr>
                </a:solidFill>
                <a:latin typeface="Gill Sans"/>
                <a:cs typeface="Gill Sans"/>
              </a:rPr>
              <a:t>3</a:t>
            </a:r>
            <a:r>
              <a:rPr lang="en-US" dirty="0">
                <a:solidFill>
                  <a:schemeClr val="accent5">
                    <a:lumMod val="75000"/>
                  </a:schemeClr>
                </a:solidFill>
                <a:latin typeface="Gill Sans"/>
                <a:cs typeface="Gill Sans"/>
              </a:rPr>
              <a:t> </a:t>
            </a:r>
          </a:p>
        </p:txBody>
      </p:sp>
      <p:sp>
        <p:nvSpPr>
          <p:cNvPr id="18" name="TextBox 17"/>
          <p:cNvSpPr txBox="1"/>
          <p:nvPr/>
        </p:nvSpPr>
        <p:spPr>
          <a:xfrm>
            <a:off x="5476640" y="6336268"/>
            <a:ext cx="4570034" cy="369332"/>
          </a:xfrm>
          <a:prstGeom prst="rect">
            <a:avLst/>
          </a:prstGeom>
          <a:noFill/>
        </p:spPr>
        <p:txBody>
          <a:bodyPr wrap="none" rtlCol="0">
            <a:spAutoFit/>
          </a:bodyPr>
          <a:lstStyle/>
          <a:p>
            <a:r>
              <a:rPr lang="en-US" b="1" dirty="0">
                <a:solidFill>
                  <a:schemeClr val="tx2">
                    <a:lumMod val="60000"/>
                    <a:lumOff val="40000"/>
                  </a:schemeClr>
                </a:solidFill>
                <a:latin typeface="Gill Sans"/>
                <a:cs typeface="Gill Sans"/>
              </a:rPr>
              <a:t>Option 3. </a:t>
            </a:r>
            <a:r>
              <a:rPr lang="en-US" dirty="0">
                <a:solidFill>
                  <a:schemeClr val="tx2">
                    <a:lumMod val="60000"/>
                    <a:lumOff val="40000"/>
                  </a:schemeClr>
                </a:solidFill>
                <a:latin typeface="Gill Sans"/>
                <a:cs typeface="Gill Sans"/>
              </a:rPr>
              <a:t>All means are the same: </a:t>
            </a:r>
            <a:r>
              <a:rPr lang="en-US" dirty="0">
                <a:solidFill>
                  <a:schemeClr val="tx2">
                    <a:lumMod val="60000"/>
                    <a:lumOff val="40000"/>
                  </a:schemeClr>
                </a:solidFill>
                <a:latin typeface="Lucida Grande"/>
                <a:ea typeface="Lucida Grande"/>
                <a:cs typeface="Lucida Grande"/>
              </a:rPr>
              <a:t>μ</a:t>
            </a:r>
            <a:r>
              <a:rPr lang="en-US" baseline="-25000" dirty="0">
                <a:solidFill>
                  <a:schemeClr val="tx2">
                    <a:lumMod val="60000"/>
                    <a:lumOff val="40000"/>
                  </a:schemeClr>
                </a:solidFill>
                <a:latin typeface="Gill Sans"/>
                <a:cs typeface="Gill Sans"/>
              </a:rPr>
              <a:t>1</a:t>
            </a:r>
            <a:r>
              <a:rPr lang="en-US" dirty="0">
                <a:solidFill>
                  <a:schemeClr val="tx2">
                    <a:lumMod val="60000"/>
                    <a:lumOff val="40000"/>
                  </a:schemeClr>
                </a:solidFill>
                <a:latin typeface="ＭＳ ゴシック"/>
                <a:ea typeface="ＭＳ ゴシック"/>
                <a:cs typeface="ＭＳ ゴシック"/>
              </a:rPr>
              <a:t>=</a:t>
            </a:r>
            <a:r>
              <a:rPr lang="en-US" dirty="0">
                <a:solidFill>
                  <a:schemeClr val="tx2">
                    <a:lumMod val="60000"/>
                    <a:lumOff val="40000"/>
                  </a:schemeClr>
                </a:solidFill>
                <a:latin typeface="Lucida Grande"/>
                <a:ea typeface="Lucida Grande"/>
                <a:cs typeface="Lucida Grande"/>
              </a:rPr>
              <a:t>μ</a:t>
            </a:r>
            <a:r>
              <a:rPr lang="en-US" baseline="-25000" dirty="0">
                <a:solidFill>
                  <a:schemeClr val="tx2">
                    <a:lumMod val="60000"/>
                    <a:lumOff val="40000"/>
                  </a:schemeClr>
                </a:solidFill>
                <a:latin typeface="Gill Sans"/>
                <a:cs typeface="Gill Sans"/>
              </a:rPr>
              <a:t>2</a:t>
            </a:r>
            <a:r>
              <a:rPr lang="en-US" dirty="0">
                <a:solidFill>
                  <a:schemeClr val="tx2">
                    <a:lumMod val="60000"/>
                    <a:lumOff val="40000"/>
                  </a:schemeClr>
                </a:solidFill>
                <a:latin typeface="ＭＳ ゴシック"/>
                <a:ea typeface="ＭＳ ゴシック"/>
                <a:cs typeface="ＭＳ ゴシック"/>
              </a:rPr>
              <a:t>=</a:t>
            </a:r>
            <a:r>
              <a:rPr lang="en-US" dirty="0">
                <a:solidFill>
                  <a:schemeClr val="tx2">
                    <a:lumMod val="60000"/>
                    <a:lumOff val="40000"/>
                  </a:schemeClr>
                </a:solidFill>
                <a:latin typeface="Lucida Grande"/>
                <a:ea typeface="Lucida Grande"/>
                <a:cs typeface="Lucida Grande"/>
              </a:rPr>
              <a:t>μ</a:t>
            </a:r>
            <a:r>
              <a:rPr lang="en-US" baseline="-25000" dirty="0">
                <a:solidFill>
                  <a:schemeClr val="tx2">
                    <a:lumMod val="60000"/>
                    <a:lumOff val="40000"/>
                  </a:schemeClr>
                </a:solidFill>
                <a:latin typeface="Gill Sans"/>
                <a:cs typeface="Gill Sans"/>
              </a:rPr>
              <a:t>3</a:t>
            </a:r>
            <a:r>
              <a:rPr lang="en-US" dirty="0">
                <a:solidFill>
                  <a:schemeClr val="tx2">
                    <a:lumMod val="60000"/>
                    <a:lumOff val="40000"/>
                  </a:schemeClr>
                </a:solidFill>
                <a:latin typeface="Gill Sans"/>
                <a:cs typeface="Gill Sans"/>
              </a:rPr>
              <a:t> </a:t>
            </a:r>
          </a:p>
        </p:txBody>
      </p:sp>
    </p:spTree>
    <p:extLst>
      <p:ext uri="{BB962C8B-B14F-4D97-AF65-F5344CB8AC3E}">
        <p14:creationId xmlns:p14="http://schemas.microsoft.com/office/powerpoint/2010/main" val="3048798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883519"/>
                </a:solidFill>
              </a:rPr>
              <a:t>Post Hoc Tests</a:t>
            </a:r>
          </a:p>
        </p:txBody>
      </p:sp>
      <p:sp>
        <p:nvSpPr>
          <p:cNvPr id="3" name="Content Placeholder 2"/>
          <p:cNvSpPr>
            <a:spLocks noGrp="1"/>
          </p:cNvSpPr>
          <p:nvPr>
            <p:ph idx="1"/>
          </p:nvPr>
        </p:nvSpPr>
        <p:spPr/>
        <p:txBody>
          <a:bodyPr/>
          <a:lstStyle/>
          <a:p>
            <a:r>
              <a:rPr lang="en-US" altLang="en-US" sz="2000" b="1" dirty="0">
                <a:ea typeface="ＭＳ Ｐゴシック" pitchFamily="34" charset="-128"/>
              </a:rPr>
              <a:t>WHEN:</a:t>
            </a:r>
            <a:r>
              <a:rPr lang="en-US" altLang="en-US" sz="2000" i="1" dirty="0">
                <a:ea typeface="ＭＳ Ｐゴシック" pitchFamily="34" charset="-128"/>
              </a:rPr>
              <a:t> How do we know where the significant difference is? </a:t>
            </a:r>
            <a:r>
              <a:rPr lang="en-US" altLang="en-US" sz="2000" dirty="0">
                <a:ea typeface="ＭＳ Ｐゴシック" pitchFamily="34" charset="-128"/>
              </a:rPr>
              <a:t>When the ANOVA “omnibus” (overall) test is significant, conduct Post Hoc Tests to determine which pair or pairs of group means significantly differ from one another!</a:t>
            </a:r>
          </a:p>
          <a:p>
            <a:r>
              <a:rPr lang="en-US" altLang="en-US" sz="2000" b="1" dirty="0">
                <a:ea typeface="ＭＳ Ｐゴシック" pitchFamily="34" charset="-128"/>
              </a:rPr>
              <a:t>Post Hoc Test: </a:t>
            </a:r>
            <a:r>
              <a:rPr lang="en-US" altLang="en-US" sz="2000" dirty="0">
                <a:ea typeface="ＭＳ Ｐゴシック" pitchFamily="34" charset="-128"/>
              </a:rPr>
              <a:t>statistical procedure computed following a significant ANOVA to determine which pair or pairs of group means significantly differ</a:t>
            </a:r>
          </a:p>
          <a:p>
            <a:pPr lvl="1"/>
            <a:r>
              <a:rPr lang="en-US" altLang="en-US" sz="2000" dirty="0">
                <a:ea typeface="ＭＳ Ｐゴシック" pitchFamily="34" charset="-128"/>
              </a:rPr>
              <a:t>These tests are necessary when </a:t>
            </a:r>
            <a:r>
              <a:rPr lang="en-US" altLang="en-US" sz="2000" i="1" dirty="0">
                <a:ea typeface="ＭＳ Ｐゴシック" pitchFamily="34" charset="-128"/>
              </a:rPr>
              <a:t>k</a:t>
            </a:r>
            <a:r>
              <a:rPr lang="en-US" altLang="en-US" sz="2000" dirty="0">
                <a:ea typeface="ＭＳ Ｐゴシック" pitchFamily="34" charset="-128"/>
              </a:rPr>
              <a:t> &gt; 2 because multiple comparisons are needed</a:t>
            </a:r>
          </a:p>
          <a:p>
            <a:pPr lvl="1"/>
            <a:r>
              <a:rPr lang="en-US" altLang="en-US" sz="2000" dirty="0">
                <a:ea typeface="ＭＳ Ｐゴシック" pitchFamily="34" charset="-128"/>
              </a:rPr>
              <a:t>A Post Hoc Test evaluates all possible </a:t>
            </a:r>
            <a:r>
              <a:rPr lang="en-US" altLang="en-US" sz="2000" b="1" dirty="0">
                <a:ea typeface="ＭＳ Ｐゴシック" pitchFamily="34" charset="-128"/>
              </a:rPr>
              <a:t>pairwise comparisons</a:t>
            </a:r>
            <a:r>
              <a:rPr lang="en-US" altLang="en-US" sz="2000" dirty="0">
                <a:ea typeface="ＭＳ Ｐゴシック" pitchFamily="34" charset="-128"/>
              </a:rPr>
              <a:t> (i.e., comparisons between a pair of means) for an ANOVA with any number of groups</a:t>
            </a:r>
          </a:p>
          <a:p>
            <a:pPr lvl="1"/>
            <a:r>
              <a:rPr lang="en-US" altLang="en-US" sz="2000" b="1" dirty="0">
                <a:ea typeface="ＭＳ Ｐゴシック" pitchFamily="34" charset="-128"/>
              </a:rPr>
              <a:t>Which Post Hoc Test? </a:t>
            </a:r>
            <a:r>
              <a:rPr lang="en-US" altLang="en-US" sz="2000" dirty="0">
                <a:ea typeface="ＭＳ Ｐゴシック" pitchFamily="34" charset="-128"/>
              </a:rPr>
              <a:t>We will use </a:t>
            </a:r>
            <a:r>
              <a:rPr lang="en-US" altLang="en-US" sz="2000" dirty="0" err="1">
                <a:ea typeface="ＭＳ Ｐゴシック" pitchFamily="34" charset="-128"/>
              </a:rPr>
              <a:t>Tukey’s</a:t>
            </a:r>
            <a:r>
              <a:rPr lang="en-US" altLang="en-US" sz="2000" dirty="0">
                <a:ea typeface="ＭＳ Ｐゴシック" pitchFamily="34" charset="-128"/>
              </a:rPr>
              <a:t> Honestly Significant Difference (HSD)</a:t>
            </a:r>
          </a:p>
          <a:p>
            <a:pPr marL="82296" indent="0">
              <a:buNone/>
            </a:pPr>
            <a:endParaRPr lang="en-US" dirty="0"/>
          </a:p>
        </p:txBody>
      </p:sp>
    </p:spTree>
    <p:extLst>
      <p:ext uri="{BB962C8B-B14F-4D97-AF65-F5344CB8AC3E}">
        <p14:creationId xmlns:p14="http://schemas.microsoft.com/office/powerpoint/2010/main" val="371493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883519"/>
                </a:solidFill>
              </a:rPr>
              <a:t>Post Hoc Tests</a:t>
            </a:r>
          </a:p>
        </p:txBody>
      </p:sp>
      <p:sp>
        <p:nvSpPr>
          <p:cNvPr id="3" name="Content Placeholder 2"/>
          <p:cNvSpPr>
            <a:spLocks noGrp="1"/>
          </p:cNvSpPr>
          <p:nvPr>
            <p:ph idx="1"/>
          </p:nvPr>
        </p:nvSpPr>
        <p:spPr/>
        <p:txBody>
          <a:bodyPr/>
          <a:lstStyle/>
          <a:p>
            <a:r>
              <a:rPr lang="en-US" altLang="en-US" sz="2000" dirty="0">
                <a:ea typeface="ＭＳ Ｐゴシック" pitchFamily="34" charset="-128"/>
              </a:rPr>
              <a:t>When do we compute a Post Hoc Test?</a:t>
            </a:r>
          </a:p>
          <a:p>
            <a:pPr marL="82296" indent="0">
              <a:buNone/>
            </a:pPr>
            <a:endParaRPr lang="en-US" dirty="0"/>
          </a:p>
        </p:txBody>
      </p:sp>
      <p:pic>
        <p:nvPicPr>
          <p:cNvPr id="4" name="Picture 3" descr="Privitera (Essential)_Figure 11.5.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2133601"/>
            <a:ext cx="6477000" cy="4266287"/>
          </a:xfrm>
          <a:prstGeom prst="rect">
            <a:avLst/>
          </a:prstGeom>
        </p:spPr>
      </p:pic>
    </p:spTree>
    <p:extLst>
      <p:ext uri="{BB962C8B-B14F-4D97-AF65-F5344CB8AC3E}">
        <p14:creationId xmlns:p14="http://schemas.microsoft.com/office/powerpoint/2010/main" val="315985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strVal val="#ppt_w*0.70"/>
                                          </p:val>
                                        </p:tav>
                                        <p:tav tm="100000">
                                          <p:val>
                                            <p:strVal val="#ppt_w"/>
                                          </p:val>
                                        </p:tav>
                                      </p:tavLst>
                                    </p:anim>
                                    <p:anim calcmode="lin" valueType="num">
                                      <p:cBhvr>
                                        <p:cTn id="12" dur="1000" fill="hold"/>
                                        <p:tgtEl>
                                          <p:spTgt spid="4"/>
                                        </p:tgtEl>
                                        <p:attrNameLst>
                                          <p:attrName>ppt_h</p:attrName>
                                        </p:attrNameLst>
                                      </p:cBhvr>
                                      <p:tavLst>
                                        <p:tav tm="0">
                                          <p:val>
                                            <p:strVal val="#ppt_h"/>
                                          </p:val>
                                        </p:tav>
                                        <p:tav tm="100000">
                                          <p:val>
                                            <p:strVal val="#ppt_h"/>
                                          </p:val>
                                        </p:tav>
                                      </p:tavLst>
                                    </p:anim>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Fast Example</a:t>
            </a:r>
          </a:p>
        </p:txBody>
      </p:sp>
      <p:sp>
        <p:nvSpPr>
          <p:cNvPr id="3" name="Content Placeholder 2"/>
          <p:cNvSpPr>
            <a:spLocks noGrp="1"/>
          </p:cNvSpPr>
          <p:nvPr>
            <p:ph idx="1"/>
          </p:nvPr>
        </p:nvSpPr>
        <p:spPr/>
        <p:txBody>
          <a:bodyPr/>
          <a:lstStyle/>
          <a:p>
            <a:pPr indent="0">
              <a:buNone/>
            </a:pPr>
            <a:r>
              <a:rPr>
                <a:latin typeface="Courier"/>
              </a:rPr>
              <a:t>A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20</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B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6</a:t>
            </a:r>
            <a:r>
              <a:rPr>
                <a:latin typeface="Courier"/>
              </a:rPr>
              <a:t>,</a:t>
            </a:r>
            <a:r>
              <a:rPr>
                <a:solidFill>
                  <a:srgbClr val="40A070"/>
                </a:solidFill>
                <a:latin typeface="Courier"/>
              </a:rPr>
              <a:t>2</a:t>
            </a:r>
            <a:r>
              <a:rPr>
                <a:latin typeface="Courier"/>
              </a:rPr>
              <a:t>,</a:t>
            </a:r>
            <a:r>
              <a:rPr>
                <a:solidFill>
                  <a:srgbClr val="40A070"/>
                </a:solidFill>
                <a:latin typeface="Courier"/>
              </a:rPr>
              <a:t>7</a:t>
            </a:r>
            <a:r>
              <a:rPr>
                <a:latin typeface="Courier"/>
              </a:rPr>
              <a:t>)</a:t>
            </a:r>
            <a:br/>
            <a:r>
              <a:rPr>
                <a:latin typeface="Courier"/>
              </a:rPr>
              <a:t>C </a:t>
            </a:r>
            <a:r>
              <a:rPr>
                <a:solidFill>
                  <a:srgbClr val="007020"/>
                </a:solidFill>
                <a:latin typeface="Courier"/>
              </a:rPr>
              <a:t>&lt;-</a:t>
            </a:r>
            <a:r>
              <a:rPr>
                <a:latin typeface="Courier"/>
              </a:rPr>
              <a:t> </a:t>
            </a:r>
            <a:r>
              <a:rPr>
                <a:solidFill>
                  <a:srgbClr val="06287E"/>
                </a:solidFill>
                <a:latin typeface="Courier"/>
              </a:rPr>
              <a:t>c</a:t>
            </a:r>
            <a:r>
              <a:rPr>
                <a:latin typeface="Courier"/>
              </a:rPr>
              <a:t>(</a:t>
            </a:r>
            <a:r>
              <a:rPr>
                <a:solidFill>
                  <a:srgbClr val="40A070"/>
                </a:solidFill>
                <a:latin typeface="Courier"/>
              </a:rPr>
              <a:t>2</a:t>
            </a:r>
            <a:r>
              <a:rPr>
                <a:latin typeface="Courier"/>
              </a:rPr>
              <a:t>,</a:t>
            </a:r>
            <a:r>
              <a:rPr>
                <a:solidFill>
                  <a:srgbClr val="40A070"/>
                </a:solidFill>
                <a:latin typeface="Courier"/>
              </a:rPr>
              <a:t>11</a:t>
            </a:r>
            <a:r>
              <a:rPr>
                <a:latin typeface="Courier"/>
              </a:rPr>
              <a:t>,</a:t>
            </a:r>
            <a:r>
              <a:rPr>
                <a:solidFill>
                  <a:srgbClr val="40A070"/>
                </a:solidFill>
                <a:latin typeface="Courier"/>
              </a:rPr>
              <a:t>2</a:t>
            </a:r>
            <a:r>
              <a:rPr>
                <a:latin typeface="Courier"/>
              </a:rPr>
              <a:t>)</a:t>
            </a:r>
            <a:br/>
            <a:r>
              <a:rPr>
                <a:latin typeface="Courier"/>
              </a:rPr>
              <a:t>IV </a:t>
            </a:r>
            <a:r>
              <a:rPr>
                <a:solidFill>
                  <a:srgbClr val="007020"/>
                </a:solidFill>
                <a:latin typeface="Courier"/>
              </a:rPr>
              <a:t>&lt;-</a:t>
            </a:r>
            <a:r>
              <a:rPr>
                <a:latin typeface="Courier"/>
              </a:rPr>
              <a:t> </a:t>
            </a:r>
            <a:r>
              <a:rPr>
                <a:solidFill>
                  <a:srgbClr val="06287E"/>
                </a:solidFill>
                <a:latin typeface="Courier"/>
              </a:rPr>
              <a:t>as.factor</a:t>
            </a:r>
            <a:r>
              <a:rPr>
                <a:latin typeface="Courier"/>
              </a:rPr>
              <a:t>(</a:t>
            </a:r>
            <a:r>
              <a:rPr>
                <a:solidFill>
                  <a:srgbClr val="06287E"/>
                </a:solidFill>
                <a:latin typeface="Courier"/>
              </a:rPr>
              <a:t>rep</a:t>
            </a:r>
            <a:r>
              <a:rPr>
                <a:latin typeface="Courier"/>
              </a:rPr>
              <a:t>(</a:t>
            </a:r>
            <a:r>
              <a:rPr>
                <a:solidFill>
                  <a:srgbClr val="06287E"/>
                </a:solidFill>
                <a:latin typeface="Courier"/>
              </a:rPr>
              <a:t>c</a:t>
            </a:r>
            <a:r>
              <a:rPr>
                <a:latin typeface="Courier"/>
              </a:rPr>
              <a:t>(</a:t>
            </a:r>
            <a:r>
              <a:rPr>
                <a:solidFill>
                  <a:srgbClr val="4070A0"/>
                </a:solidFill>
                <a:latin typeface="Courier"/>
              </a:rPr>
              <a:t>"A"</a:t>
            </a:r>
            <a:r>
              <a:rPr>
                <a:latin typeface="Courier"/>
              </a:rPr>
              <a:t>,</a:t>
            </a:r>
            <a:r>
              <a:rPr>
                <a:solidFill>
                  <a:srgbClr val="4070A0"/>
                </a:solidFill>
                <a:latin typeface="Courier"/>
              </a:rPr>
              <a:t>"B"</a:t>
            </a:r>
            <a:r>
              <a:rPr>
                <a:latin typeface="Courier"/>
              </a:rPr>
              <a:t>,</a:t>
            </a:r>
            <a:r>
              <a:rPr>
                <a:solidFill>
                  <a:srgbClr val="4070A0"/>
                </a:solidFill>
                <a:latin typeface="Courier"/>
              </a:rPr>
              <a:t>"C"</a:t>
            </a:r>
            <a:r>
              <a:rPr>
                <a:latin typeface="Courier"/>
              </a:rPr>
              <a:t>),</a:t>
            </a:r>
            <a:r>
              <a:rPr>
                <a:solidFill>
                  <a:srgbClr val="7D9029"/>
                </a:solidFill>
                <a:latin typeface="Courier"/>
              </a:rPr>
              <a:t>each=</a:t>
            </a:r>
            <a:r>
              <a:rPr>
                <a:solidFill>
                  <a:srgbClr val="40A070"/>
                </a:solidFill>
                <a:latin typeface="Courier"/>
              </a:rPr>
              <a:t>3</a:t>
            </a:r>
            <a:r>
              <a:rPr>
                <a:latin typeface="Courier"/>
              </a:rPr>
              <a:t>))</a:t>
            </a:r>
            <a:br/>
            <a:r>
              <a:rPr>
                <a:latin typeface="Courier"/>
              </a:rPr>
              <a:t>DV </a:t>
            </a:r>
            <a:r>
              <a:rPr>
                <a:solidFill>
                  <a:srgbClr val="007020"/>
                </a:solidFill>
                <a:latin typeface="Courier"/>
              </a:rPr>
              <a:t>&lt;-</a:t>
            </a:r>
            <a:r>
              <a:rPr>
                <a:latin typeface="Courier"/>
              </a:rPr>
              <a:t> </a:t>
            </a:r>
            <a:r>
              <a:rPr>
                <a:solidFill>
                  <a:srgbClr val="06287E"/>
                </a:solidFill>
                <a:latin typeface="Courier"/>
              </a:rPr>
              <a:t>c</a:t>
            </a:r>
            <a:r>
              <a:rPr>
                <a:latin typeface="Courier"/>
              </a:rPr>
              <a:t>(A,B,C)</a:t>
            </a:r>
            <a:br/>
            <a:r>
              <a:rPr>
                <a:latin typeface="Courier"/>
              </a:rPr>
              <a:t>df </a:t>
            </a:r>
            <a:r>
              <a:rPr>
                <a:solidFill>
                  <a:srgbClr val="007020"/>
                </a:solidFill>
                <a:latin typeface="Courier"/>
              </a:rPr>
              <a:t>&lt;-</a:t>
            </a:r>
            <a:r>
              <a:rPr>
                <a:latin typeface="Courier"/>
              </a:rPr>
              <a:t> </a:t>
            </a:r>
            <a:r>
              <a:rPr>
                <a:solidFill>
                  <a:srgbClr val="06287E"/>
                </a:solidFill>
                <a:latin typeface="Courier"/>
              </a:rPr>
              <a:t>data.frame</a:t>
            </a:r>
            <a:r>
              <a:rPr>
                <a:latin typeface="Courier"/>
              </a:rPr>
              <a:t>(IV,DV)</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883519"/>
                </a:solidFill>
              </a:rPr>
              <a:t>Post Hoc Tests</a:t>
            </a:r>
          </a:p>
        </p:txBody>
      </p:sp>
      <p:sp>
        <p:nvSpPr>
          <p:cNvPr id="3" name="Content Placeholder 2"/>
          <p:cNvSpPr>
            <a:spLocks noGrp="1"/>
          </p:cNvSpPr>
          <p:nvPr>
            <p:ph idx="1"/>
          </p:nvPr>
        </p:nvSpPr>
        <p:spPr/>
        <p:txBody>
          <a:bodyPr/>
          <a:lstStyle/>
          <a:p>
            <a:r>
              <a:rPr lang="en-US" altLang="en-US" sz="2000" b="1" dirty="0">
                <a:ea typeface="ＭＳ Ｐゴシック" pitchFamily="34" charset="-128"/>
              </a:rPr>
              <a:t>WHEN:</a:t>
            </a:r>
            <a:r>
              <a:rPr lang="en-US" altLang="en-US" sz="2000" i="1" dirty="0">
                <a:ea typeface="ＭＳ Ｐゴシック" pitchFamily="34" charset="-128"/>
              </a:rPr>
              <a:t> How do we know where the significant difference is? </a:t>
            </a:r>
            <a:r>
              <a:rPr lang="en-US" altLang="en-US" sz="2000" dirty="0">
                <a:ea typeface="ＭＳ Ｐゴシック" pitchFamily="34" charset="-128"/>
              </a:rPr>
              <a:t>When the ANOVA “omnibus” (overall) test is significant, conduct Post Hoc Tests to determine which pair or pairs of group means significantly differ from one another!</a:t>
            </a:r>
          </a:p>
          <a:p>
            <a:r>
              <a:rPr lang="en-US" altLang="en-US" sz="2000" b="1" dirty="0">
                <a:ea typeface="ＭＳ Ｐゴシック" pitchFamily="34" charset="-128"/>
              </a:rPr>
              <a:t>HOW: </a:t>
            </a:r>
            <a:endParaRPr lang="en-US" altLang="en-US" sz="2000" dirty="0">
              <a:ea typeface="ＭＳ Ｐゴシック" pitchFamily="34" charset="-128"/>
            </a:endParaRPr>
          </a:p>
          <a:p>
            <a:pPr marL="82296" indent="0">
              <a:buNone/>
            </a:pPr>
            <a:r>
              <a:rPr lang="en-US" sz="1800" dirty="0">
                <a:solidFill>
                  <a:srgbClr val="008000"/>
                </a:solidFill>
                <a:latin typeface="Courier"/>
                <a:cs typeface="Courier"/>
              </a:rPr>
              <a:t>#STEP 4: Run the </a:t>
            </a:r>
            <a:r>
              <a:rPr lang="en-US" sz="1800" dirty="0" err="1">
                <a:solidFill>
                  <a:srgbClr val="008000"/>
                </a:solidFill>
                <a:latin typeface="Courier"/>
                <a:cs typeface="Courier"/>
              </a:rPr>
              <a:t>Tukey's</a:t>
            </a:r>
            <a:r>
              <a:rPr lang="en-US" sz="1800" dirty="0">
                <a:solidFill>
                  <a:srgbClr val="008000"/>
                </a:solidFill>
                <a:latin typeface="Courier"/>
                <a:cs typeface="Courier"/>
              </a:rPr>
              <a:t> HSD </a:t>
            </a:r>
            <a:r>
              <a:rPr lang="en-US" sz="1800" dirty="0" err="1">
                <a:solidFill>
                  <a:srgbClr val="008000"/>
                </a:solidFill>
                <a:latin typeface="Courier"/>
                <a:cs typeface="Courier"/>
              </a:rPr>
              <a:t>Posthoc</a:t>
            </a:r>
            <a:r>
              <a:rPr lang="en-US" sz="1800" dirty="0">
                <a:solidFill>
                  <a:srgbClr val="008000"/>
                </a:solidFill>
                <a:latin typeface="Courier"/>
                <a:cs typeface="Courier"/>
              </a:rPr>
              <a:t> Test -- Compute the Pairwise Comparisons to find where the significant mean difference is! </a:t>
            </a:r>
          </a:p>
          <a:p>
            <a:pPr marL="82296" indent="0">
              <a:buNone/>
            </a:pPr>
            <a:r>
              <a:rPr lang="en-US" sz="1800" dirty="0" err="1">
                <a:latin typeface="Courier"/>
                <a:cs typeface="Courier"/>
              </a:rPr>
              <a:t>TukeyHSD</a:t>
            </a:r>
            <a:r>
              <a:rPr lang="en-US" sz="1800" dirty="0">
                <a:latin typeface="Courier"/>
                <a:cs typeface="Courier"/>
              </a:rPr>
              <a:t>(</a:t>
            </a:r>
            <a:r>
              <a:rPr lang="en-US" sz="1800" dirty="0" err="1">
                <a:latin typeface="Courier"/>
                <a:cs typeface="Courier"/>
              </a:rPr>
              <a:t>myanova</a:t>
            </a:r>
            <a:r>
              <a:rPr lang="en-US" sz="1800" dirty="0">
                <a:latin typeface="Courier"/>
                <a:cs typeface="Courier"/>
              </a:rPr>
              <a:t>) </a:t>
            </a:r>
          </a:p>
        </p:txBody>
      </p:sp>
      <p:pic>
        <p:nvPicPr>
          <p:cNvPr id="5" name="Picture 4" descr="Screen Shot 2018-07-01 at 11.48.42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4648200"/>
            <a:ext cx="7137400" cy="1549400"/>
          </a:xfrm>
          <a:prstGeom prst="rect">
            <a:avLst/>
          </a:prstGeom>
        </p:spPr>
      </p:pic>
      <p:sp>
        <p:nvSpPr>
          <p:cNvPr id="6" name="Oval 5"/>
          <p:cNvSpPr/>
          <p:nvPr/>
        </p:nvSpPr>
        <p:spPr>
          <a:xfrm>
            <a:off x="8610600" y="4800600"/>
            <a:ext cx="1447800" cy="1447800"/>
          </a:xfrm>
          <a:prstGeom prst="ellipse">
            <a:avLst/>
          </a:prstGeom>
          <a:noFill/>
          <a:ln w="38100"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8" name="TextBox 7"/>
          <p:cNvSpPr txBox="1"/>
          <p:nvPr/>
        </p:nvSpPr>
        <p:spPr>
          <a:xfrm>
            <a:off x="8253046" y="3897868"/>
            <a:ext cx="2110154" cy="369332"/>
          </a:xfrm>
          <a:prstGeom prst="rect">
            <a:avLst/>
          </a:prstGeom>
          <a:noFill/>
        </p:spPr>
        <p:txBody>
          <a:bodyPr wrap="square" rtlCol="0">
            <a:spAutoFit/>
          </a:bodyPr>
          <a:lstStyle/>
          <a:p>
            <a:pPr marL="82296"/>
            <a:r>
              <a:rPr lang="en-US" altLang="en-US" dirty="0">
                <a:solidFill>
                  <a:schemeClr val="accent1">
                    <a:lumMod val="75000"/>
                  </a:schemeClr>
                </a:solidFill>
                <a:latin typeface="Gill Sans"/>
                <a:ea typeface="ＭＳ Ｐゴシック" pitchFamily="34" charset="-128"/>
                <a:cs typeface="Gill Sans"/>
              </a:rPr>
              <a:t>These are </a:t>
            </a:r>
            <a:r>
              <a:rPr lang="en-US" altLang="en-US" i="1" dirty="0">
                <a:solidFill>
                  <a:schemeClr val="accent1">
                    <a:lumMod val="75000"/>
                  </a:schemeClr>
                </a:solidFill>
                <a:latin typeface="Gill Sans"/>
                <a:ea typeface="ＭＳ Ｐゴシック" pitchFamily="34" charset="-128"/>
                <a:cs typeface="Gill Sans"/>
              </a:rPr>
              <a:t>p</a:t>
            </a:r>
            <a:r>
              <a:rPr lang="en-US" altLang="en-US" dirty="0">
                <a:solidFill>
                  <a:schemeClr val="accent1">
                    <a:lumMod val="75000"/>
                  </a:schemeClr>
                </a:solidFill>
                <a:latin typeface="Gill Sans"/>
                <a:ea typeface="ＭＳ Ｐゴシック" pitchFamily="34" charset="-128"/>
                <a:cs typeface="Gill Sans"/>
              </a:rPr>
              <a:t> values!</a:t>
            </a:r>
          </a:p>
        </p:txBody>
      </p:sp>
      <p:sp>
        <p:nvSpPr>
          <p:cNvPr id="9" name="Down Arrow 8"/>
          <p:cNvSpPr/>
          <p:nvPr/>
        </p:nvSpPr>
        <p:spPr>
          <a:xfrm>
            <a:off x="9220200" y="4267200"/>
            <a:ext cx="304800" cy="457200"/>
          </a:xfrm>
          <a:prstGeom prst="downArrow">
            <a:avLst/>
          </a:prstGeom>
          <a:solidFill>
            <a:schemeClr val="accent1">
              <a:lumMod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extBox 9"/>
          <p:cNvSpPr txBox="1"/>
          <p:nvPr/>
        </p:nvSpPr>
        <p:spPr>
          <a:xfrm>
            <a:off x="5943600" y="4038600"/>
            <a:ext cx="2567354" cy="923330"/>
          </a:xfrm>
          <a:prstGeom prst="rect">
            <a:avLst/>
          </a:prstGeom>
          <a:noFill/>
        </p:spPr>
        <p:txBody>
          <a:bodyPr wrap="square" rtlCol="0">
            <a:spAutoFit/>
          </a:bodyPr>
          <a:lstStyle/>
          <a:p>
            <a:pPr marL="82296"/>
            <a:r>
              <a:rPr lang="en-US" altLang="en-US" dirty="0">
                <a:solidFill>
                  <a:srgbClr val="0000FF"/>
                </a:solidFill>
                <a:latin typeface="Gill Sans"/>
                <a:ea typeface="ＭＳ Ｐゴシック" pitchFamily="34" charset="-128"/>
                <a:cs typeface="Gill Sans"/>
              </a:rPr>
              <a:t>High vs. Low is the only significant difference  </a:t>
            </a:r>
          </a:p>
          <a:p>
            <a:pPr marL="82296"/>
            <a:r>
              <a:rPr lang="en-US" altLang="en-US" dirty="0">
                <a:solidFill>
                  <a:srgbClr val="0000FF"/>
                </a:solidFill>
                <a:latin typeface="Gill Sans"/>
                <a:ea typeface="ＭＳ Ｐゴシック" pitchFamily="34" charset="-128"/>
                <a:cs typeface="Gill Sans"/>
              </a:rPr>
              <a:t> (</a:t>
            </a:r>
            <a:r>
              <a:rPr lang="en-US" altLang="en-US" i="1" dirty="0">
                <a:solidFill>
                  <a:srgbClr val="0000FF"/>
                </a:solidFill>
                <a:latin typeface="Gill Sans"/>
                <a:ea typeface="ＭＳ Ｐゴシック" pitchFamily="34" charset="-128"/>
                <a:cs typeface="Gill Sans"/>
              </a:rPr>
              <a:t>p</a:t>
            </a:r>
            <a:r>
              <a:rPr lang="en-US" altLang="en-US" dirty="0">
                <a:solidFill>
                  <a:srgbClr val="0000FF"/>
                </a:solidFill>
                <a:latin typeface="Gill Sans"/>
                <a:ea typeface="ＭＳ Ｐゴシック" pitchFamily="34" charset="-128"/>
                <a:cs typeface="Gill Sans"/>
              </a:rPr>
              <a:t>=.04 &lt;.05)</a:t>
            </a:r>
          </a:p>
        </p:txBody>
      </p:sp>
      <p:sp>
        <p:nvSpPr>
          <p:cNvPr id="11" name="Right Arrow 10"/>
          <p:cNvSpPr/>
          <p:nvPr/>
        </p:nvSpPr>
        <p:spPr>
          <a:xfrm rot="3103982">
            <a:off x="7964795" y="4916402"/>
            <a:ext cx="1219200" cy="304800"/>
          </a:xfrm>
          <a:prstGeom prst="rightArrow">
            <a:avLst/>
          </a:prstGeom>
          <a:solidFill>
            <a:srgbClr val="0000FF"/>
          </a:solidFill>
          <a:ln>
            <a:solidFill>
              <a:srgbClr val="0000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2313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P spid="9" grpId="0" animBg="1"/>
      <p:bldP spid="10" grpId="0"/>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4: </a:t>
            </a:r>
            <a:r>
              <a:rPr lang="en-US" sz="2000" dirty="0"/>
              <a:t>Make a Decision &amp; Write a Conclusion!</a:t>
            </a:r>
          </a:p>
          <a:p>
            <a:pPr>
              <a:buFont typeface="Arial"/>
              <a:buChar char="•"/>
            </a:pPr>
            <a:r>
              <a:rPr lang="en-US" sz="2000" dirty="0"/>
              <a:t>We still don’t know the mean and </a:t>
            </a:r>
            <a:r>
              <a:rPr lang="en-US" sz="2000" dirty="0" err="1"/>
              <a:t>sd</a:t>
            </a:r>
            <a:r>
              <a:rPr lang="en-US" sz="2000" dirty="0"/>
              <a:t> in each group! </a:t>
            </a:r>
            <a:endParaRPr lang="en-US" sz="1800" dirty="0"/>
          </a:p>
          <a:p>
            <a:pPr marL="82296" indent="0">
              <a:buNone/>
            </a:pPr>
            <a:r>
              <a:rPr lang="en-US" sz="1800" dirty="0">
                <a:solidFill>
                  <a:schemeClr val="accent3">
                    <a:lumMod val="50000"/>
                  </a:schemeClr>
                </a:solidFill>
                <a:latin typeface="Courier"/>
                <a:cs typeface="Courier"/>
              </a:rPr>
              <a:t>#STEP 4: Use the "</a:t>
            </a:r>
            <a:r>
              <a:rPr lang="en-US" sz="1800" dirty="0" err="1">
                <a:solidFill>
                  <a:schemeClr val="accent3">
                    <a:lumMod val="50000"/>
                  </a:schemeClr>
                </a:solidFill>
                <a:latin typeface="Courier"/>
                <a:cs typeface="Courier"/>
              </a:rPr>
              <a:t>tapply</a:t>
            </a:r>
            <a:r>
              <a:rPr lang="en-US" sz="1800" dirty="0">
                <a:solidFill>
                  <a:schemeClr val="accent3">
                    <a:lumMod val="50000"/>
                  </a:schemeClr>
                </a:solidFill>
                <a:latin typeface="Courier"/>
                <a:cs typeface="Courier"/>
              </a:rPr>
              <a:t>" command to get the mean and </a:t>
            </a:r>
            <a:r>
              <a:rPr lang="en-US" sz="1800" dirty="0" err="1">
                <a:solidFill>
                  <a:schemeClr val="accent3">
                    <a:lumMod val="50000"/>
                  </a:schemeClr>
                </a:solidFill>
                <a:latin typeface="Courier"/>
                <a:cs typeface="Courier"/>
              </a:rPr>
              <a:t>sd</a:t>
            </a:r>
            <a:r>
              <a:rPr lang="en-US" sz="1800" dirty="0">
                <a:solidFill>
                  <a:schemeClr val="accent3">
                    <a:lumMod val="50000"/>
                  </a:schemeClr>
                </a:solidFill>
                <a:latin typeface="Courier"/>
                <a:cs typeface="Courier"/>
              </a:rPr>
              <a:t> for each group</a:t>
            </a:r>
          </a:p>
          <a:p>
            <a:pPr marL="82296" indent="0">
              <a:buNone/>
            </a:pPr>
            <a:r>
              <a:rPr lang="en-US" sz="1800" dirty="0" err="1">
                <a:solidFill>
                  <a:srgbClr val="000000"/>
                </a:solidFill>
                <a:latin typeface="Courier"/>
                <a:cs typeface="Courier"/>
              </a:rPr>
              <a:t>tapply</a:t>
            </a:r>
            <a:r>
              <a:rPr lang="en-US" sz="1800" dirty="0">
                <a:solidFill>
                  <a:srgbClr val="000000"/>
                </a:solidFill>
                <a:latin typeface="Courier"/>
                <a:cs typeface="Courier"/>
              </a:rPr>
              <a:t>(</a:t>
            </a:r>
            <a:r>
              <a:rPr lang="en-US" sz="1800" dirty="0" err="1">
                <a:solidFill>
                  <a:srgbClr val="000000"/>
                </a:solidFill>
                <a:latin typeface="Courier"/>
                <a:cs typeface="Courier"/>
              </a:rPr>
              <a:t>stress$Years</a:t>
            </a:r>
            <a:r>
              <a:rPr lang="en-US" sz="1800" dirty="0">
                <a:solidFill>
                  <a:srgbClr val="000000"/>
                </a:solidFill>
                <a:latin typeface="Courier"/>
                <a:cs typeface="Courier"/>
              </a:rPr>
              <a:t>, </a:t>
            </a:r>
            <a:r>
              <a:rPr lang="en-US" sz="1800" dirty="0" err="1">
                <a:solidFill>
                  <a:srgbClr val="000000"/>
                </a:solidFill>
                <a:latin typeface="Courier"/>
                <a:cs typeface="Courier"/>
              </a:rPr>
              <a:t>stress$Stress_F</a:t>
            </a:r>
            <a:r>
              <a:rPr lang="en-US" sz="1800" dirty="0">
                <a:solidFill>
                  <a:srgbClr val="000000"/>
                </a:solidFill>
                <a:latin typeface="Courier"/>
                <a:cs typeface="Courier"/>
              </a:rPr>
              <a:t>, mean)</a:t>
            </a:r>
          </a:p>
          <a:p>
            <a:pPr marL="82296" indent="0">
              <a:buNone/>
            </a:pPr>
            <a:r>
              <a:rPr lang="en-US" sz="1800" dirty="0" err="1">
                <a:solidFill>
                  <a:srgbClr val="000000"/>
                </a:solidFill>
                <a:latin typeface="Courier"/>
                <a:cs typeface="Courier"/>
              </a:rPr>
              <a:t>tapply</a:t>
            </a:r>
            <a:r>
              <a:rPr lang="en-US" sz="1800" dirty="0">
                <a:solidFill>
                  <a:srgbClr val="000000"/>
                </a:solidFill>
                <a:latin typeface="Courier"/>
                <a:cs typeface="Courier"/>
              </a:rPr>
              <a:t>(</a:t>
            </a:r>
            <a:r>
              <a:rPr lang="en-US" sz="1800" dirty="0" err="1">
                <a:solidFill>
                  <a:srgbClr val="000000"/>
                </a:solidFill>
                <a:latin typeface="Courier"/>
                <a:cs typeface="Courier"/>
              </a:rPr>
              <a:t>stress$Years</a:t>
            </a:r>
            <a:r>
              <a:rPr lang="en-US" sz="1800" dirty="0">
                <a:solidFill>
                  <a:srgbClr val="000000"/>
                </a:solidFill>
                <a:latin typeface="Courier"/>
                <a:cs typeface="Courier"/>
              </a:rPr>
              <a:t>, </a:t>
            </a:r>
            <a:r>
              <a:rPr lang="en-US" sz="1800" dirty="0" err="1">
                <a:solidFill>
                  <a:srgbClr val="000000"/>
                </a:solidFill>
                <a:latin typeface="Courier"/>
                <a:cs typeface="Courier"/>
              </a:rPr>
              <a:t>stress$Stress_F</a:t>
            </a:r>
            <a:r>
              <a:rPr lang="en-US" sz="1800" dirty="0">
                <a:solidFill>
                  <a:srgbClr val="000000"/>
                </a:solidFill>
                <a:latin typeface="Courier"/>
                <a:cs typeface="Courier"/>
              </a:rPr>
              <a:t>, </a:t>
            </a:r>
            <a:r>
              <a:rPr lang="en-US" sz="1800" dirty="0" err="1">
                <a:solidFill>
                  <a:srgbClr val="000000"/>
                </a:solidFill>
                <a:latin typeface="Courier"/>
                <a:cs typeface="Courier"/>
              </a:rPr>
              <a:t>sd</a:t>
            </a:r>
            <a:r>
              <a:rPr lang="en-US" sz="1800" dirty="0">
                <a:solidFill>
                  <a:srgbClr val="000000"/>
                </a:solidFill>
                <a:latin typeface="Courier"/>
                <a:cs typeface="Courier"/>
              </a:rPr>
              <a:t>)</a:t>
            </a:r>
          </a:p>
          <a:p>
            <a:pPr marL="82296" indent="0">
              <a:buNone/>
            </a:pPr>
            <a:endParaRPr lang="en-US" sz="1800" dirty="0">
              <a:solidFill>
                <a:schemeClr val="accent3">
                  <a:lumMod val="50000"/>
                </a:schemeClr>
              </a:solidFill>
              <a:latin typeface="Courier"/>
              <a:cs typeface="Courier"/>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altLang="en-US" sz="2200" b="1" dirty="0">
              <a:ea typeface="ＭＳ Ｐゴシック" pitchFamily="34" charset="-128"/>
            </a:endParaRPr>
          </a:p>
          <a:p>
            <a:pPr marL="82296" indent="0">
              <a:buNone/>
            </a:pPr>
            <a:endParaRPr lang="en-US" sz="2000" dirty="0"/>
          </a:p>
        </p:txBody>
      </p:sp>
      <p:pic>
        <p:nvPicPr>
          <p:cNvPr id="4" name="Picture 3" descr="Screen Shot 2018-07-01 at 11.56.14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24200" y="3810000"/>
            <a:ext cx="6261100" cy="1841500"/>
          </a:xfrm>
          <a:prstGeom prst="rect">
            <a:avLst/>
          </a:prstGeom>
        </p:spPr>
      </p:pic>
    </p:spTree>
    <p:extLst>
      <p:ext uri="{BB962C8B-B14F-4D97-AF65-F5344CB8AC3E}">
        <p14:creationId xmlns:p14="http://schemas.microsoft.com/office/powerpoint/2010/main" val="33023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strVal val="#ppt_w*0.70"/>
                                          </p:val>
                                        </p:tav>
                                        <p:tav tm="100000">
                                          <p:val>
                                            <p:strVal val="#ppt_w"/>
                                          </p:val>
                                        </p:tav>
                                      </p:tavLst>
                                    </p:anim>
                                    <p:anim calcmode="lin" valueType="num">
                                      <p:cBhvr>
                                        <p:cTn id="28" dur="1000" fill="hold"/>
                                        <p:tgtEl>
                                          <p:spTgt spid="4"/>
                                        </p:tgtEl>
                                        <p:attrNameLst>
                                          <p:attrName>ppt_h</p:attrName>
                                        </p:attrNameLst>
                                      </p:cBhvr>
                                      <p:tavLst>
                                        <p:tav tm="0">
                                          <p:val>
                                            <p:strVal val="#ppt_h"/>
                                          </p:val>
                                        </p:tav>
                                        <p:tav tm="100000">
                                          <p:val>
                                            <p:strVal val="#ppt_h"/>
                                          </p:val>
                                        </p:tav>
                                      </p:tavLst>
                                    </p:anim>
                                    <p:animEffect transition="in" filter="fade">
                                      <p:cBhvr>
                                        <p:cTn id="2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Between-Subjects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4: </a:t>
            </a:r>
            <a:r>
              <a:rPr lang="en-US" sz="2000" dirty="0"/>
              <a:t>Make a Decision &amp; Write a Conclusion!</a:t>
            </a:r>
          </a:p>
          <a:p>
            <a:pPr marL="82296" indent="0">
              <a:buNone/>
            </a:pPr>
            <a:r>
              <a:rPr lang="en-US" sz="1800" b="1" dirty="0">
                <a:latin typeface="Gill Sans"/>
                <a:cs typeface="Gill Sans"/>
              </a:rPr>
              <a:t>A. </a:t>
            </a:r>
            <a:r>
              <a:rPr lang="en-US" sz="1800" i="1" dirty="0">
                <a:latin typeface="Gill Sans"/>
                <a:cs typeface="Gill Sans"/>
              </a:rPr>
              <a:t>Decision: </a:t>
            </a:r>
            <a:r>
              <a:rPr lang="en-US" sz="1800" dirty="0">
                <a:latin typeface="Gill Sans"/>
                <a:cs typeface="Gill Sans"/>
              </a:rPr>
              <a:t>Reject the null </a:t>
            </a:r>
            <a:r>
              <a:rPr lang="en-US" sz="1800" dirty="0">
                <a:latin typeface="Gill Sans"/>
                <a:cs typeface="Gill Sans"/>
                <a:sym typeface="Wingdings"/>
              </a:rPr>
              <a:t> there is at least one significant difference between the means!</a:t>
            </a:r>
          </a:p>
          <a:p>
            <a:pPr marL="82296" indent="0">
              <a:buNone/>
            </a:pPr>
            <a:r>
              <a:rPr lang="en-US" sz="1800" b="1" dirty="0">
                <a:latin typeface="Gill Sans"/>
                <a:cs typeface="Gill Sans"/>
                <a:sym typeface="Wingdings"/>
              </a:rPr>
              <a:t>B. </a:t>
            </a:r>
            <a:r>
              <a:rPr lang="en-US" sz="1800" i="1" dirty="0">
                <a:latin typeface="Gill Sans"/>
                <a:cs typeface="Gill Sans"/>
                <a:sym typeface="Wingdings"/>
              </a:rPr>
              <a:t>Post Hoc Test: </a:t>
            </a:r>
            <a:r>
              <a:rPr lang="en-US" sz="1800" dirty="0">
                <a:latin typeface="Gill Sans"/>
                <a:cs typeface="Gill Sans"/>
                <a:sym typeface="Wingdings"/>
              </a:rPr>
              <a:t>Run all Pairwise comparisons to find the significant difference(s)  High vs. Low was the only significant difference!</a:t>
            </a:r>
          </a:p>
          <a:p>
            <a:pPr marL="82296" indent="0">
              <a:buNone/>
            </a:pPr>
            <a:r>
              <a:rPr lang="en-US" sz="1800" b="1" dirty="0">
                <a:latin typeface="Gill Sans"/>
                <a:cs typeface="Gill Sans"/>
                <a:sym typeface="Wingdings"/>
              </a:rPr>
              <a:t>C. </a:t>
            </a:r>
            <a:r>
              <a:rPr lang="en-US" sz="1800" i="1" dirty="0">
                <a:latin typeface="Gill Sans"/>
                <a:cs typeface="Gill Sans"/>
                <a:sym typeface="Wingdings"/>
              </a:rPr>
              <a:t>APA-Style Conclusion</a:t>
            </a:r>
            <a:r>
              <a:rPr lang="en-US" sz="1800" dirty="0">
                <a:latin typeface="Gill Sans"/>
                <a:cs typeface="Gill Sans"/>
                <a:sym typeface="Wingdings"/>
              </a:rPr>
              <a:t>: Results of the One-Way Between-Subjects ANOVA indicated that perceived workplace stress significantly predicted employee turnover, F(2,27)=3.52, </a:t>
            </a:r>
            <a:r>
              <a:rPr lang="en-US" sz="1800" i="1" dirty="0">
                <a:latin typeface="Gill Sans"/>
                <a:cs typeface="Gill Sans"/>
                <a:sym typeface="Wingdings"/>
              </a:rPr>
              <a:t>p</a:t>
            </a:r>
            <a:r>
              <a:rPr lang="en-US" sz="1800" dirty="0">
                <a:latin typeface="Gill Sans"/>
                <a:cs typeface="Gill Sans"/>
                <a:sym typeface="Wingdings"/>
              </a:rPr>
              <a:t>&lt;.05. Specifically, employees who perceived the workplace environment as low stress predicted they would stay significantly longer (M=</a:t>
            </a:r>
            <a:r>
              <a:rPr lang="hr-HR" sz="1800" dirty="0">
                <a:latin typeface="Gill Sans"/>
                <a:cs typeface="Gill Sans"/>
                <a:sym typeface="Wingdings"/>
              </a:rPr>
              <a:t>3.43, SD=</a:t>
            </a:r>
            <a:r>
              <a:rPr lang="uk-UA" sz="1800" dirty="0">
                <a:latin typeface="Gill Sans"/>
                <a:cs typeface="Gill Sans"/>
                <a:sym typeface="Wingdings"/>
              </a:rPr>
              <a:t>0.</a:t>
            </a:r>
            <a:r>
              <a:rPr lang="en-US" sz="1800" dirty="0">
                <a:latin typeface="Gill Sans"/>
                <a:cs typeface="Gill Sans"/>
                <a:sym typeface="Wingdings"/>
              </a:rPr>
              <a:t>40 years) than did employees who perceived the workplace environment as high stress (M=</a:t>
            </a:r>
            <a:r>
              <a:rPr lang="hr-HR" sz="1800" dirty="0">
                <a:latin typeface="Gill Sans"/>
                <a:cs typeface="Gill Sans"/>
                <a:sym typeface="Wingdings"/>
              </a:rPr>
              <a:t>2.98, SD=</a:t>
            </a:r>
            <a:r>
              <a:rPr lang="uk-UA" sz="1800" dirty="0">
                <a:latin typeface="Gill Sans"/>
                <a:cs typeface="Gill Sans"/>
                <a:sym typeface="Wingdings"/>
              </a:rPr>
              <a:t>0.</a:t>
            </a:r>
            <a:r>
              <a:rPr lang="en-US" sz="1800" dirty="0">
                <a:latin typeface="Gill Sans"/>
                <a:cs typeface="Gill Sans"/>
                <a:sym typeface="Wingdings"/>
              </a:rPr>
              <a:t>43 years; </a:t>
            </a:r>
            <a:r>
              <a:rPr lang="en-US" sz="1800" dirty="0" err="1">
                <a:latin typeface="Gill Sans"/>
                <a:cs typeface="Gill Sans"/>
                <a:sym typeface="Wingdings"/>
              </a:rPr>
              <a:t>Tukey’s</a:t>
            </a:r>
            <a:r>
              <a:rPr lang="en-US" sz="1800" dirty="0">
                <a:latin typeface="Gill Sans"/>
                <a:cs typeface="Gill Sans"/>
                <a:sym typeface="Wingdings"/>
              </a:rPr>
              <a:t> HSD, p&lt;.05). Otherwise, no significant differences were evident (</a:t>
            </a:r>
            <a:r>
              <a:rPr lang="en-US" sz="1800" dirty="0" err="1">
                <a:latin typeface="Gill Sans"/>
                <a:cs typeface="Gill Sans"/>
                <a:sym typeface="Wingdings"/>
              </a:rPr>
              <a:t>Tukey’s</a:t>
            </a:r>
            <a:r>
              <a:rPr lang="en-US" sz="1800" dirty="0">
                <a:latin typeface="Gill Sans"/>
                <a:cs typeface="Gill Sans"/>
                <a:sym typeface="Wingdings"/>
              </a:rPr>
              <a:t> HSD, p&gt;.05).</a:t>
            </a:r>
            <a:endParaRPr lang="en-US" sz="1800" b="1" dirty="0">
              <a:latin typeface="Gill Sans"/>
              <a:cs typeface="Gill Sans"/>
              <a:sym typeface="Wingdings"/>
            </a:endParaRPr>
          </a:p>
          <a:p>
            <a:pPr>
              <a:buFont typeface="Wingdings" charset="2"/>
              <a:buChar char="Ø"/>
            </a:pPr>
            <a:r>
              <a:rPr lang="en-US" sz="1800" i="1" dirty="0"/>
              <a:t>Stats Format: </a:t>
            </a:r>
            <a:r>
              <a:rPr lang="en-US" sz="1800" dirty="0"/>
              <a:t>F(</a:t>
            </a:r>
            <a:r>
              <a:rPr lang="en-US" sz="1800" dirty="0" err="1"/>
              <a:t>df</a:t>
            </a:r>
            <a:r>
              <a:rPr lang="en-US" sz="1800" baseline="-25000" dirty="0" err="1"/>
              <a:t>BG</a:t>
            </a:r>
            <a:r>
              <a:rPr lang="en-US" sz="1800" dirty="0"/>
              <a:t>, </a:t>
            </a:r>
            <a:r>
              <a:rPr lang="en-US" sz="1800" dirty="0" err="1"/>
              <a:t>df</a:t>
            </a:r>
            <a:r>
              <a:rPr lang="en-US" sz="1800" baseline="-25000" dirty="0" err="1"/>
              <a:t>E</a:t>
            </a:r>
            <a:r>
              <a:rPr lang="en-US" sz="1800" dirty="0"/>
              <a:t>)=</a:t>
            </a:r>
            <a:r>
              <a:rPr lang="en-US" sz="1800" dirty="0" err="1"/>
              <a:t>F</a:t>
            </a:r>
            <a:r>
              <a:rPr lang="en-US" sz="1800" baseline="-25000" dirty="0" err="1"/>
              <a:t>obt</a:t>
            </a:r>
            <a:r>
              <a:rPr lang="en-US" sz="1800" dirty="0"/>
              <a:t>, p&lt;&gt;α</a:t>
            </a:r>
          </a:p>
          <a:p>
            <a:pPr>
              <a:buFont typeface="Wingdings" charset="2"/>
              <a:buChar char="Ø"/>
            </a:pPr>
            <a:r>
              <a:rPr lang="en-US" sz="1800" i="1" dirty="0">
                <a:latin typeface="Gill Sans"/>
                <a:cs typeface="Gill Sans"/>
              </a:rPr>
              <a:t>Order: </a:t>
            </a:r>
            <a:r>
              <a:rPr lang="en-US" sz="1800" dirty="0">
                <a:latin typeface="Gill Sans"/>
                <a:cs typeface="Gill Sans"/>
              </a:rPr>
              <a:t>1) State results of the Omnibus test, 2) if the Omnibus is significant, state the results of the Post Hoc tests</a:t>
            </a:r>
            <a:endParaRPr lang="en-US" sz="1800" i="1" dirty="0">
              <a:latin typeface="Gill Sans"/>
              <a:cs typeface="Gill Sans"/>
            </a:endParaRPr>
          </a:p>
        </p:txBody>
      </p:sp>
    </p:spTree>
    <p:extLst>
      <p:ext uri="{BB962C8B-B14F-4D97-AF65-F5344CB8AC3E}">
        <p14:creationId xmlns:p14="http://schemas.microsoft.com/office/powerpoint/2010/main" val="335035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a:solidFill>
                  <a:schemeClr val="accent5"/>
                </a:solidFill>
              </a:rPr>
              <a:t>Relationship Between </a:t>
            </a:r>
            <a:r>
              <a:rPr lang="en-US" sz="3500" i="1" dirty="0" err="1">
                <a:solidFill>
                  <a:schemeClr val="accent5"/>
                </a:solidFill>
              </a:rPr>
              <a:t>T</a:t>
            </a:r>
            <a:r>
              <a:rPr lang="en-US" sz="3500" baseline="-25000" dirty="0" err="1">
                <a:solidFill>
                  <a:schemeClr val="accent5"/>
                </a:solidFill>
              </a:rPr>
              <a:t>obt</a:t>
            </a:r>
            <a:r>
              <a:rPr lang="en-US" sz="3500" dirty="0">
                <a:solidFill>
                  <a:schemeClr val="accent5"/>
                </a:solidFill>
              </a:rPr>
              <a:t> and </a:t>
            </a:r>
            <a:r>
              <a:rPr lang="en-US" sz="3500" i="1" dirty="0" err="1">
                <a:solidFill>
                  <a:schemeClr val="accent5"/>
                </a:solidFill>
              </a:rPr>
              <a:t>F</a:t>
            </a:r>
            <a:r>
              <a:rPr lang="en-US" sz="3500" baseline="-25000" dirty="0" err="1">
                <a:solidFill>
                  <a:schemeClr val="accent5"/>
                </a:solidFill>
              </a:rPr>
              <a:t>obt</a:t>
            </a:r>
            <a:endParaRPr lang="en-US" sz="3500" baseline="-25000" dirty="0">
              <a:solidFill>
                <a:schemeClr val="accent5"/>
              </a:solidFill>
            </a:endParaRPr>
          </a:p>
        </p:txBody>
      </p:sp>
      <p:sp>
        <p:nvSpPr>
          <p:cNvPr id="3" name="Content Placeholder 2"/>
          <p:cNvSpPr>
            <a:spLocks noGrp="1"/>
          </p:cNvSpPr>
          <p:nvPr>
            <p:ph idx="1"/>
          </p:nvPr>
        </p:nvSpPr>
        <p:spPr/>
        <p:txBody>
          <a:bodyPr>
            <a:normAutofit fontScale="92500" lnSpcReduction="10000"/>
          </a:bodyPr>
          <a:lstStyle/>
          <a:p>
            <a:pPr>
              <a:buFont typeface="Wingdings" charset="2"/>
              <a:buChar char="Ø"/>
            </a:pPr>
            <a:r>
              <a:rPr lang="en-US" sz="2000" i="1" dirty="0"/>
              <a:t>t</a:t>
            </a:r>
            <a:r>
              <a:rPr lang="en-US" sz="2000" dirty="0"/>
              <a:t> measures the distance between two means in terms of </a:t>
            </a:r>
            <a:r>
              <a:rPr lang="en-US" sz="2000" i="1" dirty="0"/>
              <a:t>standard deviations</a:t>
            </a:r>
            <a:r>
              <a:rPr lang="en-US" sz="2000" dirty="0"/>
              <a:t>! </a:t>
            </a:r>
          </a:p>
          <a:p>
            <a:pPr>
              <a:buFont typeface="Wingdings" charset="2"/>
              <a:buChar char="Ø"/>
            </a:pPr>
            <a:r>
              <a:rPr lang="en-US" sz="2000" i="1" dirty="0"/>
              <a:t>F </a:t>
            </a:r>
            <a:r>
              <a:rPr lang="en-US" sz="2000" dirty="0"/>
              <a:t>measures the distance between two or more means in terms of </a:t>
            </a:r>
            <a:r>
              <a:rPr lang="en-US" sz="2000" i="1" dirty="0"/>
              <a:t>variance</a:t>
            </a:r>
            <a:r>
              <a:rPr lang="en-US" sz="2000" dirty="0"/>
              <a:t>!</a:t>
            </a:r>
          </a:p>
          <a:p>
            <a:pPr>
              <a:buFont typeface="Wingdings" charset="2"/>
              <a:buChar char="Ø"/>
            </a:pPr>
            <a:r>
              <a:rPr lang="en-US" sz="2000" dirty="0"/>
              <a:t>Standard Deviation squared = Variance! </a:t>
            </a:r>
            <a:r>
              <a:rPr lang="en-US" sz="2000" dirty="0">
                <a:sym typeface="Wingdings"/>
              </a:rPr>
              <a:t> </a:t>
            </a:r>
            <a:r>
              <a:rPr lang="en-US" sz="2000" b="1" i="1" dirty="0">
                <a:sym typeface="Wingdings"/>
              </a:rPr>
              <a:t>t</a:t>
            </a:r>
            <a:r>
              <a:rPr lang="en-US" sz="2000" b="1" baseline="30000" dirty="0">
                <a:sym typeface="Wingdings"/>
              </a:rPr>
              <a:t>2 </a:t>
            </a:r>
            <a:r>
              <a:rPr lang="en-US" sz="2000" b="1" dirty="0">
                <a:sym typeface="Wingdings"/>
              </a:rPr>
              <a:t>= </a:t>
            </a:r>
            <a:r>
              <a:rPr lang="en-US" sz="2000" b="1" i="1" dirty="0">
                <a:sym typeface="Wingdings"/>
              </a:rPr>
              <a:t>F</a:t>
            </a:r>
            <a:r>
              <a:rPr lang="en-US" sz="2000" dirty="0">
                <a:sym typeface="Wingdings"/>
              </a:rPr>
              <a:t>!!</a:t>
            </a: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marL="82296" indent="0">
              <a:buNone/>
            </a:pPr>
            <a:endParaRPr lang="en-US" sz="2000" dirty="0">
              <a:sym typeface="Wingdings"/>
            </a:endParaRPr>
          </a:p>
          <a:p>
            <a:pPr marL="82296" indent="0">
              <a:buNone/>
            </a:pPr>
            <a:endParaRPr lang="en-US" sz="2000" dirty="0">
              <a:sym typeface="Wingdings"/>
            </a:endParaRPr>
          </a:p>
          <a:p>
            <a:pPr>
              <a:buFont typeface="Wingdings" charset="2"/>
              <a:buChar char="Ø"/>
            </a:pPr>
            <a:r>
              <a:rPr lang="en-US" sz="1800" i="1" dirty="0" err="1">
                <a:solidFill>
                  <a:srgbClr val="000090"/>
                </a:solidFill>
                <a:sym typeface="Wingdings"/>
              </a:rPr>
              <a:t>t</a:t>
            </a:r>
            <a:r>
              <a:rPr lang="en-US" sz="1800" baseline="-25000" dirty="0" err="1">
                <a:solidFill>
                  <a:srgbClr val="000090"/>
                </a:solidFill>
                <a:sym typeface="Wingdings"/>
              </a:rPr>
              <a:t>obt</a:t>
            </a:r>
            <a:r>
              <a:rPr lang="en-US" sz="1800" dirty="0">
                <a:solidFill>
                  <a:srgbClr val="000090"/>
                </a:solidFill>
                <a:sym typeface="Wingdings"/>
              </a:rPr>
              <a:t>=-.5666^2  </a:t>
            </a:r>
            <a:r>
              <a:rPr lang="en-US" sz="1800" i="1" dirty="0" err="1">
                <a:solidFill>
                  <a:srgbClr val="000090"/>
                </a:solidFill>
                <a:sym typeface="Wingdings"/>
              </a:rPr>
              <a:t>F</a:t>
            </a:r>
            <a:r>
              <a:rPr lang="en-US" sz="1800" baseline="-25000" dirty="0" err="1">
                <a:solidFill>
                  <a:srgbClr val="000090"/>
                </a:solidFill>
                <a:sym typeface="Wingdings"/>
              </a:rPr>
              <a:t>obt</a:t>
            </a:r>
            <a:r>
              <a:rPr lang="en-US" sz="1800" dirty="0">
                <a:solidFill>
                  <a:srgbClr val="000090"/>
                </a:solidFill>
                <a:sym typeface="Wingdings"/>
              </a:rPr>
              <a:t>=</a:t>
            </a:r>
            <a:r>
              <a:rPr lang="is-IS" sz="1800" dirty="0">
                <a:solidFill>
                  <a:srgbClr val="000090"/>
                </a:solidFill>
                <a:sym typeface="Wingdings"/>
              </a:rPr>
              <a:t>-0.321</a:t>
            </a:r>
          </a:p>
          <a:p>
            <a:pPr>
              <a:buFont typeface="Wingdings" charset="2"/>
              <a:buChar char="Ø"/>
            </a:pPr>
            <a:r>
              <a:rPr lang="is-IS" sz="1800" dirty="0">
                <a:solidFill>
                  <a:srgbClr val="000090"/>
                </a:solidFill>
                <a:sym typeface="Wingdings"/>
              </a:rPr>
              <a:t>Notice the p values also match! (</a:t>
            </a:r>
            <a:r>
              <a:rPr lang="is-IS" sz="1800" i="1" dirty="0">
                <a:solidFill>
                  <a:srgbClr val="000090"/>
                </a:solidFill>
                <a:sym typeface="Wingdings"/>
              </a:rPr>
              <a:t>p</a:t>
            </a:r>
            <a:r>
              <a:rPr lang="is-IS" sz="1800" dirty="0">
                <a:solidFill>
                  <a:srgbClr val="000090"/>
                </a:solidFill>
                <a:sym typeface="Wingdings"/>
              </a:rPr>
              <a:t>=.587)</a:t>
            </a:r>
            <a:endParaRPr lang="en-US" sz="1800" dirty="0">
              <a:solidFill>
                <a:srgbClr val="000090"/>
              </a:solidFill>
              <a:sym typeface="Wingdings"/>
            </a:endParaRPr>
          </a:p>
          <a:p>
            <a:pPr marL="82296" indent="0">
              <a:buNone/>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marL="82296" indent="0">
              <a:buNone/>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a:buFont typeface="Wingdings" charset="2"/>
              <a:buChar char="Ø"/>
            </a:pPr>
            <a:endParaRPr lang="en-US" sz="2000" dirty="0">
              <a:sym typeface="Wingdings"/>
            </a:endParaRPr>
          </a:p>
          <a:p>
            <a:pPr marL="82296" indent="0">
              <a:buNone/>
            </a:pPr>
            <a:endParaRPr lang="en-US" sz="2000" dirty="0">
              <a:sym typeface="Wingdings"/>
            </a:endParaRPr>
          </a:p>
          <a:p>
            <a:pPr marL="82296" indent="0">
              <a:buNone/>
            </a:pPr>
            <a:endParaRPr lang="en-US" sz="2000" dirty="0">
              <a:sym typeface="Wingdings"/>
            </a:endParaRPr>
          </a:p>
          <a:p>
            <a:pPr marL="82296" indent="0">
              <a:buNone/>
            </a:pPr>
            <a:endParaRPr lang="en-US" sz="2000" baseline="30000" dirty="0"/>
          </a:p>
        </p:txBody>
      </p:sp>
      <p:pic>
        <p:nvPicPr>
          <p:cNvPr id="4" name="Picture 3" descr="Screen Shot 2018-07-02 at 12.26.07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24200" y="3429000"/>
            <a:ext cx="6244795" cy="1981200"/>
          </a:xfrm>
          <a:prstGeom prst="rect">
            <a:avLst/>
          </a:prstGeom>
          <a:ln w="28575" cmpd="sng">
            <a:solidFill>
              <a:schemeClr val="accent5"/>
            </a:solidFill>
          </a:ln>
        </p:spPr>
      </p:pic>
      <p:pic>
        <p:nvPicPr>
          <p:cNvPr id="5" name="Picture 4" descr="Screen Shot 2018-07-02 at 12.26.21 AM.png"/>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91201" y="4724401"/>
            <a:ext cx="4574303" cy="1136907"/>
          </a:xfrm>
          <a:prstGeom prst="rect">
            <a:avLst/>
          </a:prstGeom>
          <a:ln w="28575" cmpd="sng">
            <a:solidFill>
              <a:srgbClr val="B54721"/>
            </a:solidFill>
          </a:ln>
        </p:spPr>
      </p:pic>
      <p:sp>
        <p:nvSpPr>
          <p:cNvPr id="6" name="Oval 5"/>
          <p:cNvSpPr/>
          <p:nvPr/>
        </p:nvSpPr>
        <p:spPr>
          <a:xfrm>
            <a:off x="3048000" y="3962400"/>
            <a:ext cx="1066800" cy="609600"/>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7" name="Oval 6"/>
          <p:cNvSpPr/>
          <p:nvPr/>
        </p:nvSpPr>
        <p:spPr>
          <a:xfrm>
            <a:off x="8610600" y="5058482"/>
            <a:ext cx="1066800" cy="609600"/>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Tree>
    <p:extLst>
      <p:ext uri="{BB962C8B-B14F-4D97-AF65-F5344CB8AC3E}">
        <p14:creationId xmlns:p14="http://schemas.microsoft.com/office/powerpoint/2010/main" val="19974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strVal val="#ppt_w*0.70"/>
                                          </p:val>
                                        </p:tav>
                                        <p:tav tm="100000">
                                          <p:val>
                                            <p:strVal val="#ppt_w"/>
                                          </p:val>
                                        </p:tav>
                                      </p:tavLst>
                                    </p:anim>
                                    <p:anim calcmode="lin" valueType="num">
                                      <p:cBhvr>
                                        <p:cTn id="20" dur="1000" fill="hold"/>
                                        <p:tgtEl>
                                          <p:spTgt spid="4"/>
                                        </p:tgtEl>
                                        <p:attrNameLst>
                                          <p:attrName>ppt_h</p:attrName>
                                        </p:attrNameLst>
                                      </p:cBhvr>
                                      <p:tavLst>
                                        <p:tav tm="0">
                                          <p:val>
                                            <p:strVal val="#ppt_h"/>
                                          </p:val>
                                        </p:tav>
                                        <p:tav tm="100000">
                                          <p:val>
                                            <p:strVal val="#ppt_h"/>
                                          </p:val>
                                        </p:tav>
                                      </p:tavLst>
                                    </p:anim>
                                    <p:animEffect transition="in" filter="fade">
                                      <p:cBhvr>
                                        <p:cTn id="21" dur="10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5" presetClass="entr" presetSubtype="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 calcmode="lin" valueType="num">
                                      <p:cBhvr>
                                        <p:cTn id="30" dur="1000" fill="hold"/>
                                        <p:tgtEl>
                                          <p:spTgt spid="5"/>
                                        </p:tgtEl>
                                        <p:attrNameLst>
                                          <p:attrName>ppt_w</p:attrName>
                                        </p:attrNameLst>
                                      </p:cBhvr>
                                      <p:tavLst>
                                        <p:tav tm="0">
                                          <p:val>
                                            <p:strVal val="#ppt_w*0.70"/>
                                          </p:val>
                                        </p:tav>
                                        <p:tav tm="100000">
                                          <p:val>
                                            <p:strVal val="#ppt_w"/>
                                          </p:val>
                                        </p:tav>
                                      </p:tavLst>
                                    </p:anim>
                                    <p:anim calcmode="lin" valueType="num">
                                      <p:cBhvr>
                                        <p:cTn id="31" dur="1000" fill="hold"/>
                                        <p:tgtEl>
                                          <p:spTgt spid="5"/>
                                        </p:tgtEl>
                                        <p:attrNameLst>
                                          <p:attrName>ppt_h</p:attrName>
                                        </p:attrNameLst>
                                      </p:cBhvr>
                                      <p:tavLst>
                                        <p:tav tm="0">
                                          <p:val>
                                            <p:strVal val="#ppt_h"/>
                                          </p:val>
                                        </p:tav>
                                        <p:tav tm="100000">
                                          <p:val>
                                            <p:strVal val="#ppt_h"/>
                                          </p:val>
                                        </p:tav>
                                      </p:tavLst>
                                    </p:anim>
                                    <p:animEffect transition="in" filter="fade">
                                      <p:cBhvr>
                                        <p:cTn id="32" dur="10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a:solidFill>
                  <a:srgbClr val="B54721"/>
                </a:solidFill>
              </a:rPr>
              <a:t>One-Way Within-Subjects ANOVA</a:t>
            </a:r>
          </a:p>
        </p:txBody>
      </p:sp>
      <p:sp>
        <p:nvSpPr>
          <p:cNvPr id="3" name="Content Placeholder 2"/>
          <p:cNvSpPr>
            <a:spLocks noGrp="1"/>
          </p:cNvSpPr>
          <p:nvPr>
            <p:ph idx="1"/>
          </p:nvPr>
        </p:nvSpPr>
        <p:spPr>
          <a:xfrm>
            <a:off x="2959608" y="1447800"/>
            <a:ext cx="7174992" cy="4800600"/>
          </a:xfrm>
        </p:spPr>
        <p:txBody>
          <a:bodyPr>
            <a:normAutofit/>
          </a:bodyPr>
          <a:lstStyle/>
          <a:p>
            <a:r>
              <a:rPr lang="en-US" altLang="en-US" sz="2000" b="1" dirty="0">
                <a:ea typeface="ＭＳ Ｐゴシック" pitchFamily="34" charset="-128"/>
              </a:rPr>
              <a:t>One-Way Within-Subjects ANOVA: </a:t>
            </a:r>
            <a:r>
              <a:rPr lang="en-US" altLang="en-US" sz="2000" dirty="0">
                <a:ea typeface="ＭＳ Ｐゴシック" pitchFamily="34" charset="-128"/>
              </a:rPr>
              <a:t>a statistical procedure used to test hypotheses for one categorical IV (factor) with two or more levels concerning the variance among group means. This test is used when the same participants are observed at each level of the IV and the variance in any one population is unknown.</a:t>
            </a:r>
          </a:p>
          <a:p>
            <a:r>
              <a:rPr lang="en-US" altLang="en-US" sz="2000" dirty="0">
                <a:ea typeface="ＭＳ Ｐゴシック" pitchFamily="34" charset="-128"/>
              </a:rPr>
              <a:t>The term </a:t>
            </a:r>
            <a:r>
              <a:rPr lang="ja-JP" altLang="en-US" sz="2000" dirty="0">
                <a:ea typeface="ＭＳ Ｐゴシック" pitchFamily="34" charset="-128"/>
              </a:rPr>
              <a:t>“</a:t>
            </a:r>
            <a:r>
              <a:rPr lang="en-US" altLang="ja-JP" sz="2000" i="1" dirty="0">
                <a:ea typeface="ＭＳ Ｐゴシック" pitchFamily="34" charset="-128"/>
              </a:rPr>
              <a:t>One-way</a:t>
            </a:r>
            <a:r>
              <a:rPr lang="ja-JP" altLang="en-US" sz="2000" dirty="0">
                <a:ea typeface="ＭＳ Ｐゴシック" pitchFamily="34" charset="-128"/>
              </a:rPr>
              <a:t>”</a:t>
            </a:r>
            <a:r>
              <a:rPr lang="en-US" altLang="ja-JP" sz="2000" dirty="0">
                <a:ea typeface="ＭＳ Ｐゴシック" pitchFamily="34" charset="-128"/>
              </a:rPr>
              <a:t> means that you are testing one IV</a:t>
            </a:r>
          </a:p>
          <a:p>
            <a:r>
              <a:rPr lang="en-US" altLang="en-US" sz="2000" dirty="0">
                <a:ea typeface="ＭＳ Ｐゴシック" pitchFamily="34" charset="-128"/>
              </a:rPr>
              <a:t>The term </a:t>
            </a:r>
            <a:r>
              <a:rPr lang="ja-JP" altLang="en-US" sz="2000" dirty="0">
                <a:ea typeface="ＭＳ Ｐゴシック" pitchFamily="34" charset="-128"/>
              </a:rPr>
              <a:t>“</a:t>
            </a:r>
            <a:r>
              <a:rPr lang="en-US" altLang="ja-JP" sz="2000" i="1" dirty="0">
                <a:ea typeface="ＭＳ Ｐゴシック" pitchFamily="34" charset="-128"/>
              </a:rPr>
              <a:t>Within-Subjects</a:t>
            </a:r>
            <a:r>
              <a:rPr lang="ja-JP" altLang="en-US" sz="2000" dirty="0">
                <a:ea typeface="ＭＳ Ｐゴシック" pitchFamily="34" charset="-128"/>
              </a:rPr>
              <a:t>”</a:t>
            </a:r>
            <a:r>
              <a:rPr lang="en-US" altLang="ja-JP" sz="2000" dirty="0">
                <a:ea typeface="ＭＳ Ｐゴシック" pitchFamily="34" charset="-128"/>
              </a:rPr>
              <a:t> means that the same participants are being observed in each group</a:t>
            </a:r>
            <a:endParaRPr lang="en-US" altLang="en-US" sz="2000" dirty="0">
              <a:ea typeface="ＭＳ Ｐゴシック" pitchFamily="34" charset="-128"/>
            </a:endParaRPr>
          </a:p>
          <a:p>
            <a:pPr>
              <a:buFont typeface="Wingdings" charset="2"/>
              <a:buChar char="u"/>
            </a:pPr>
            <a:endParaRPr lang="en-US" sz="1800" i="1" dirty="0">
              <a:latin typeface="Gill Sans"/>
              <a:cs typeface="Gill Sans"/>
            </a:endParaRPr>
          </a:p>
        </p:txBody>
      </p:sp>
    </p:spTree>
    <p:extLst>
      <p:ext uri="{BB962C8B-B14F-4D97-AF65-F5344CB8AC3E}">
        <p14:creationId xmlns:p14="http://schemas.microsoft.com/office/powerpoint/2010/main" val="348580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a:solidFill>
                  <a:schemeClr val="accent5"/>
                </a:solidFill>
              </a:rPr>
              <a:t>4 Assumptions for </a:t>
            </a:r>
            <a:br>
              <a:rPr lang="en-US" sz="3500" dirty="0">
                <a:solidFill>
                  <a:schemeClr val="accent5"/>
                </a:solidFill>
              </a:rPr>
            </a:br>
            <a:r>
              <a:rPr lang="en-US" sz="3500" dirty="0">
                <a:solidFill>
                  <a:schemeClr val="accent5"/>
                </a:solidFill>
              </a:rPr>
              <a:t>One-Way Within-Subjects ANOVA</a:t>
            </a:r>
          </a:p>
        </p:txBody>
      </p:sp>
      <p:sp>
        <p:nvSpPr>
          <p:cNvPr id="3" name="Content Placeholder 2"/>
          <p:cNvSpPr>
            <a:spLocks noGrp="1"/>
          </p:cNvSpPr>
          <p:nvPr>
            <p:ph idx="1"/>
          </p:nvPr>
        </p:nvSpPr>
        <p:spPr/>
        <p:txBody>
          <a:bodyPr/>
          <a:lstStyle/>
          <a:p>
            <a:r>
              <a:rPr lang="en-US" altLang="en-US" sz="2000" dirty="0">
                <a:ea typeface="ＭＳ Ｐゴシック" pitchFamily="34" charset="-128"/>
              </a:rPr>
              <a:t>There are four assumptions you must make to compute the One-Way Within-Subjects ANOVA</a:t>
            </a:r>
          </a:p>
          <a:p>
            <a:pPr marL="745236" lvl="1" indent="-342900">
              <a:buFont typeface="+mj-lt"/>
              <a:buAutoNum type="arabicPeriod"/>
            </a:pPr>
            <a:r>
              <a:rPr lang="en-US" altLang="en-US" sz="1800" b="1" dirty="0">
                <a:ea typeface="ＭＳ Ｐゴシック" pitchFamily="34" charset="-128"/>
              </a:rPr>
              <a:t>Normality: </a:t>
            </a:r>
            <a:r>
              <a:rPr lang="en-US" altLang="en-US" sz="1800" dirty="0">
                <a:ea typeface="ＭＳ Ｐゴシック" pitchFamily="34" charset="-128"/>
              </a:rPr>
              <a:t>assume that data in the population or populations being sampled from are normally distributed</a:t>
            </a:r>
          </a:p>
          <a:p>
            <a:pPr marL="745236" lvl="1" indent="-342900">
              <a:buFont typeface="+mj-lt"/>
              <a:buAutoNum type="arabicPeriod"/>
            </a:pPr>
            <a:r>
              <a:rPr lang="en-US" altLang="en-US" sz="1800" b="1" dirty="0">
                <a:ea typeface="ＭＳ Ｐゴシック" pitchFamily="34" charset="-128"/>
              </a:rPr>
              <a:t>Independence Within Groups: </a:t>
            </a:r>
            <a:r>
              <a:rPr lang="en-US" altLang="en-US" sz="1800" dirty="0">
                <a:ea typeface="ＭＳ Ｐゴシック" pitchFamily="34" charset="-128"/>
              </a:rPr>
              <a:t>assume that participants are independently observed within groups, but not between groups</a:t>
            </a:r>
          </a:p>
          <a:p>
            <a:pPr marL="745236" lvl="1" indent="-342900">
              <a:buFont typeface="+mj-lt"/>
              <a:buAutoNum type="arabicPeriod"/>
            </a:pPr>
            <a:r>
              <a:rPr lang="en-US" altLang="en-US" sz="1800" b="1" dirty="0">
                <a:ea typeface="ＭＳ Ｐゴシック" pitchFamily="34" charset="-128"/>
              </a:rPr>
              <a:t>Homogeneity of Variance: </a:t>
            </a:r>
            <a:r>
              <a:rPr lang="en-US" altLang="en-US" sz="1800" dirty="0">
                <a:ea typeface="ＭＳ Ｐゴシック" pitchFamily="34" charset="-128"/>
              </a:rPr>
              <a:t>assume that the variance in each population is equal to each other</a:t>
            </a:r>
          </a:p>
          <a:p>
            <a:pPr marL="745236" lvl="1" indent="-342900">
              <a:buFont typeface="+mj-lt"/>
              <a:buAutoNum type="arabicPeriod"/>
            </a:pPr>
            <a:r>
              <a:rPr lang="en-US" altLang="en-US" sz="1800" b="1" dirty="0">
                <a:ea typeface="ＭＳ Ｐゴシック" pitchFamily="34" charset="-128"/>
              </a:rPr>
              <a:t>Homogeneity of Covariance: </a:t>
            </a:r>
            <a:r>
              <a:rPr lang="en-US" altLang="en-US" sz="1800" dirty="0">
                <a:ea typeface="ＭＳ Ｐゴシック" pitchFamily="34" charset="-128"/>
              </a:rPr>
              <a:t>assume that participant scores in each group are related because the same participants are observed across or between groups</a:t>
            </a:r>
          </a:p>
          <a:p>
            <a:endParaRPr lang="en-US" altLang="en-US" dirty="0">
              <a:ea typeface="ＭＳ Ｐゴシック" pitchFamily="34" charset="-128"/>
            </a:endParaRPr>
          </a:p>
          <a:p>
            <a:endParaRPr lang="en-US" b="1" dirty="0"/>
          </a:p>
        </p:txBody>
      </p:sp>
    </p:spTree>
    <p:extLst>
      <p:ext uri="{BB962C8B-B14F-4D97-AF65-F5344CB8AC3E}">
        <p14:creationId xmlns:p14="http://schemas.microsoft.com/office/powerpoint/2010/main" val="34029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500" dirty="0">
                <a:solidFill>
                  <a:schemeClr val="accent5"/>
                </a:solidFill>
              </a:rPr>
              <a:t>Sources of Variation for </a:t>
            </a:r>
            <a:br>
              <a:rPr lang="en-US" sz="3500" dirty="0">
                <a:solidFill>
                  <a:schemeClr val="accent5"/>
                </a:solidFill>
              </a:rPr>
            </a:br>
            <a:r>
              <a:rPr lang="en-US" sz="3500" dirty="0">
                <a:solidFill>
                  <a:schemeClr val="accent5"/>
                </a:solidFill>
              </a:rPr>
              <a:t>One-Way Within-Subjects ANOVA</a:t>
            </a:r>
          </a:p>
        </p:txBody>
      </p:sp>
      <p:sp>
        <p:nvSpPr>
          <p:cNvPr id="3" name="Content Placeholder 2"/>
          <p:cNvSpPr>
            <a:spLocks noGrp="1"/>
          </p:cNvSpPr>
          <p:nvPr>
            <p:ph idx="1"/>
          </p:nvPr>
        </p:nvSpPr>
        <p:spPr/>
        <p:txBody>
          <a:bodyPr/>
          <a:lstStyle/>
          <a:p>
            <a:r>
              <a:rPr lang="en-US" altLang="en-US" sz="2000" dirty="0">
                <a:ea typeface="ＭＳ Ｐゴシック" pitchFamily="34" charset="-128"/>
              </a:rPr>
              <a:t>There are 3 Sources of Variation in One-Way Within-Subjects ANOVA:</a:t>
            </a:r>
          </a:p>
          <a:p>
            <a:pPr marL="82296" indent="0">
              <a:buNone/>
            </a:pPr>
            <a:endParaRPr lang="en-US" altLang="en-US" dirty="0">
              <a:ea typeface="ＭＳ Ｐゴシック" pitchFamily="34" charset="-128"/>
            </a:endParaRPr>
          </a:p>
          <a:p>
            <a:endParaRPr lang="en-US" b="1" dirty="0"/>
          </a:p>
        </p:txBody>
      </p:sp>
      <p:pic>
        <p:nvPicPr>
          <p:cNvPr id="4" name="Picture 3" descr="Privitera (Essential)_Table 11.12.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33900" y="2197100"/>
            <a:ext cx="4229100" cy="4660900"/>
          </a:xfrm>
          <a:prstGeom prst="rect">
            <a:avLst/>
          </a:prstGeom>
        </p:spPr>
      </p:pic>
    </p:spTree>
    <p:extLst>
      <p:ext uri="{BB962C8B-B14F-4D97-AF65-F5344CB8AC3E}">
        <p14:creationId xmlns:p14="http://schemas.microsoft.com/office/powerpoint/2010/main" val="3895037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strVal val="#ppt_w*0.70"/>
                                          </p:val>
                                        </p:tav>
                                        <p:tav tm="100000">
                                          <p:val>
                                            <p:strVal val="#ppt_w"/>
                                          </p:val>
                                        </p:tav>
                                      </p:tavLst>
                                    </p:anim>
                                    <p:anim calcmode="lin" valueType="num">
                                      <p:cBhvr>
                                        <p:cTn id="12" dur="1000" fill="hold"/>
                                        <p:tgtEl>
                                          <p:spTgt spid="4"/>
                                        </p:tgtEl>
                                        <p:attrNameLst>
                                          <p:attrName>ppt_h</p:attrName>
                                        </p:attrNameLst>
                                      </p:cBhvr>
                                      <p:tavLst>
                                        <p:tav tm="0">
                                          <p:val>
                                            <p:strVal val="#ppt_h"/>
                                          </p:val>
                                        </p:tav>
                                        <p:tav tm="100000">
                                          <p:val>
                                            <p:strVal val="#ppt_h"/>
                                          </p:val>
                                        </p:tav>
                                      </p:tavLst>
                                    </p:anim>
                                    <p:animEffect transition="in" filter="fade">
                                      <p:cBhvr>
                                        <p:cTn id="1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1800" i="1" dirty="0">
                <a:latin typeface="Gill Sans"/>
                <a:cs typeface="Gill Sans"/>
              </a:rPr>
              <a:t>Example:  </a:t>
            </a:r>
            <a:r>
              <a:rPr lang="en-US" sz="1800" dirty="0">
                <a:latin typeface="Gill Sans"/>
                <a:cs typeface="Gill Sans"/>
              </a:rPr>
              <a:t>Suppose we want to assess </a:t>
            </a:r>
            <a:r>
              <a:rPr lang="en-US" altLang="en-US" sz="1800" dirty="0">
                <a:ea typeface="ＭＳ Ｐゴシック" pitchFamily="34" charset="-128"/>
              </a:rPr>
              <a:t>the effectiveness of three different ads on getting teens to quit smoking. A sample of teenagers (N=7) are asked to view each ad and to rate the ad’</a:t>
            </a:r>
            <a:r>
              <a:rPr lang="en-US" altLang="ja-JP" sz="1800" dirty="0">
                <a:ea typeface="ＭＳ Ｐゴシック" pitchFamily="34" charset="-128"/>
              </a:rPr>
              <a:t>s effectiveness on a scale from 1= “not at all effective” to 7=“very effective”. </a:t>
            </a:r>
          </a:p>
          <a:p>
            <a:pPr lvl="1"/>
            <a:r>
              <a:rPr lang="en-US" altLang="en-US" sz="1800" dirty="0">
                <a:ea typeface="ＭＳ Ｐゴシック" pitchFamily="34" charset="-128"/>
              </a:rPr>
              <a:t>One ad uses words only (a No-Cues condition). A second ad uses a generic abstract picture (Generic-Cues condition). A third ad shows a picture of a teenager smoking and coughing (Smoking-Related Cues condition).</a:t>
            </a:r>
          </a:p>
          <a:p>
            <a:pPr lvl="1"/>
            <a:r>
              <a:rPr lang="en-US" altLang="en-US" sz="1800" dirty="0">
                <a:ea typeface="ＭＳ Ｐゴシック" pitchFamily="34" charset="-128"/>
              </a:rPr>
              <a:t>Conduct the one-way within-subjects ANOVA at a .05 level of significance. </a:t>
            </a:r>
          </a:p>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pic>
        <p:nvPicPr>
          <p:cNvPr id="5" name="Picture 4" descr="creative-anti-smoking-ads-thumb640.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419600" y="4465320"/>
            <a:ext cx="4267200" cy="2240280"/>
          </a:xfrm>
          <a:prstGeom prst="rect">
            <a:avLst/>
          </a:prstGeom>
          <a:ln w="38100" cmpd="sng">
            <a:solidFill>
              <a:srgbClr val="B54721"/>
            </a:solidFill>
          </a:ln>
        </p:spPr>
      </p:pic>
    </p:spTree>
    <p:extLst>
      <p:ext uri="{BB962C8B-B14F-4D97-AF65-F5344CB8AC3E}">
        <p14:creationId xmlns:p14="http://schemas.microsoft.com/office/powerpoint/2010/main" val="75953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1000" fill="hold"/>
                                        <p:tgtEl>
                                          <p:spTgt spid="5"/>
                                        </p:tgtEl>
                                        <p:attrNameLst>
                                          <p:attrName>ppt_w</p:attrName>
                                        </p:attrNameLst>
                                      </p:cBhvr>
                                      <p:tavLst>
                                        <p:tav tm="0">
                                          <p:val>
                                            <p:strVal val="#ppt_w*0.70"/>
                                          </p:val>
                                        </p:tav>
                                        <p:tav tm="100000">
                                          <p:val>
                                            <p:strVal val="#ppt_w"/>
                                          </p:val>
                                        </p:tav>
                                      </p:tavLst>
                                    </p:anim>
                                    <p:anim calcmode="lin" valueType="num">
                                      <p:cBhvr>
                                        <p:cTn id="20" dur="1000" fill="hold"/>
                                        <p:tgtEl>
                                          <p:spTgt spid="5"/>
                                        </p:tgtEl>
                                        <p:attrNameLst>
                                          <p:attrName>ppt_h</p:attrName>
                                        </p:attrNameLst>
                                      </p:cBhvr>
                                      <p:tavLst>
                                        <p:tav tm="0">
                                          <p:val>
                                            <p:strVal val="#ppt_h"/>
                                          </p:val>
                                        </p:tav>
                                        <p:tav tm="100000">
                                          <p:val>
                                            <p:strVal val="#ppt_h"/>
                                          </p:val>
                                        </p:tav>
                                      </p:tavLst>
                                    </p:anim>
                                    <p:animEffect transition="in" filter="fade">
                                      <p:cBhvr>
                                        <p:cTn id="2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pic>
        <p:nvPicPr>
          <p:cNvPr id="6"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71801" y="1676400"/>
            <a:ext cx="7192249" cy="4495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587950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1: </a:t>
            </a:r>
            <a:r>
              <a:rPr lang="en-US" sz="2000" dirty="0"/>
              <a:t>State the Hypotheses:</a:t>
            </a:r>
          </a:p>
          <a:p>
            <a:pPr lvl="1">
              <a:buFont typeface="Arial"/>
              <a:buChar char="•"/>
            </a:pPr>
            <a:r>
              <a:rPr lang="en-US" altLang="en-US" sz="1800" b="1" i="1" dirty="0">
                <a:ea typeface="ＭＳ Ｐゴシック" pitchFamily="34" charset="-128"/>
              </a:rPr>
              <a:t>H</a:t>
            </a:r>
            <a:r>
              <a:rPr lang="en-US" altLang="en-US" sz="1800" b="1" baseline="-25000" dirty="0">
                <a:ea typeface="ＭＳ Ｐゴシック" pitchFamily="34" charset="-128"/>
              </a:rPr>
              <a:t>0</a:t>
            </a:r>
            <a:r>
              <a:rPr lang="en-US" altLang="en-US" sz="1800" b="1" dirty="0">
                <a:ea typeface="ＭＳ Ｐゴシック" pitchFamily="34" charset="-128"/>
              </a:rPr>
              <a:t>: </a:t>
            </a:r>
            <a:r>
              <a:rPr lang="en-US" altLang="en-US" sz="1800" dirty="0">
                <a:ea typeface="ＭＳ Ｐゴシック" pitchFamily="34" charset="-128"/>
              </a:rPr>
              <a:t>σ</a:t>
            </a:r>
            <a:r>
              <a:rPr lang="en-US" altLang="en-US" sz="1800" baseline="30000" dirty="0">
                <a:ea typeface="ＭＳ Ｐゴシック" pitchFamily="34" charset="-128"/>
              </a:rPr>
              <a:t>2</a:t>
            </a:r>
            <a:r>
              <a:rPr lang="en-US" altLang="en-US" sz="1800" baseline="-25000" dirty="0">
                <a:ea typeface="ＭＳ Ｐゴシック" pitchFamily="34" charset="-128"/>
              </a:rPr>
              <a:t>μ</a:t>
            </a:r>
            <a:r>
              <a:rPr lang="en-US" altLang="en-US" sz="1800" dirty="0">
                <a:ea typeface="ＭＳ Ｐゴシック" pitchFamily="34" charset="-128"/>
              </a:rPr>
              <a:t> = 0</a:t>
            </a:r>
            <a:r>
              <a:rPr lang="en-US" altLang="en-US" sz="1800" i="1" dirty="0">
                <a:ea typeface="ＭＳ Ｐゴシック" pitchFamily="34" charset="-128"/>
              </a:rPr>
              <a:t> </a:t>
            </a:r>
            <a:r>
              <a:rPr lang="en-US" altLang="en-US" sz="1800" i="1" dirty="0">
                <a:ea typeface="ＭＳ Ｐゴシック" pitchFamily="34" charset="-128"/>
                <a:sym typeface="Wingdings"/>
              </a:rPr>
              <a:t></a:t>
            </a:r>
            <a:r>
              <a:rPr lang="en-US" altLang="en-US" sz="1800" i="1" dirty="0">
                <a:ea typeface="ＭＳ Ｐゴシック" pitchFamily="34" charset="-128"/>
              </a:rPr>
              <a:t> In words: </a:t>
            </a:r>
            <a:r>
              <a:rPr lang="en-US" altLang="en-US" sz="1800" dirty="0">
                <a:ea typeface="ＭＳ Ｐゴシック" pitchFamily="34" charset="-128"/>
              </a:rPr>
              <a:t>Mean ratings for each advertisement do not vary in the population</a:t>
            </a:r>
          </a:p>
          <a:p>
            <a:pPr lvl="1">
              <a:buFont typeface="Arial"/>
              <a:buChar char="•"/>
            </a:pPr>
            <a:r>
              <a:rPr lang="en-US" altLang="en-US" sz="1800" b="1" i="1" dirty="0">
                <a:ea typeface="ＭＳ Ｐゴシック" pitchFamily="34" charset="-128"/>
              </a:rPr>
              <a:t>H</a:t>
            </a:r>
            <a:r>
              <a:rPr lang="en-US" altLang="en-US" sz="1800" b="1" baseline="-25000" dirty="0">
                <a:ea typeface="ＭＳ Ｐゴシック" pitchFamily="34" charset="-128"/>
              </a:rPr>
              <a:t>1</a:t>
            </a:r>
            <a:r>
              <a:rPr lang="en-US" altLang="en-US" sz="1800" b="1" i="1" dirty="0">
                <a:ea typeface="ＭＳ Ｐゴシック" pitchFamily="34" charset="-128"/>
              </a:rPr>
              <a:t>: </a:t>
            </a:r>
            <a:r>
              <a:rPr lang="en-US" altLang="en-US" sz="1800" dirty="0">
                <a:ea typeface="ＭＳ Ｐゴシック" pitchFamily="34" charset="-128"/>
              </a:rPr>
              <a:t>σ</a:t>
            </a:r>
            <a:r>
              <a:rPr lang="en-US" altLang="en-US" sz="1800" baseline="30000" dirty="0">
                <a:ea typeface="ＭＳ Ｐゴシック" pitchFamily="34" charset="-128"/>
              </a:rPr>
              <a:t>2</a:t>
            </a:r>
            <a:r>
              <a:rPr lang="en-US" altLang="en-US" sz="1800" baseline="-25000" dirty="0">
                <a:ea typeface="ＭＳ Ｐゴシック" pitchFamily="34" charset="-128"/>
              </a:rPr>
              <a:t>μ</a:t>
            </a:r>
            <a:r>
              <a:rPr lang="en-US" altLang="en-US" sz="1800" i="1" dirty="0">
                <a:ea typeface="ＭＳ Ｐゴシック" pitchFamily="34" charset="-128"/>
              </a:rPr>
              <a:t> &gt; </a:t>
            </a:r>
            <a:r>
              <a:rPr lang="en-US" altLang="en-US" sz="1800" dirty="0">
                <a:ea typeface="ＭＳ Ｐゴシック" pitchFamily="34" charset="-128"/>
              </a:rPr>
              <a:t>0 </a:t>
            </a:r>
            <a:r>
              <a:rPr lang="en-US" altLang="en-US" sz="1800" dirty="0">
                <a:ea typeface="ＭＳ Ｐゴシック" pitchFamily="34" charset="-128"/>
                <a:sym typeface="Wingdings"/>
              </a:rPr>
              <a:t> </a:t>
            </a:r>
            <a:r>
              <a:rPr lang="en-US" altLang="en-US" sz="1800" i="1" dirty="0">
                <a:ea typeface="ＭＳ Ｐゴシック" pitchFamily="34" charset="-128"/>
                <a:sym typeface="Wingdings"/>
              </a:rPr>
              <a:t>In words</a:t>
            </a:r>
            <a:r>
              <a:rPr lang="en-US" altLang="en-US" sz="1800" dirty="0">
                <a:ea typeface="ＭＳ Ｐゴシック" pitchFamily="34" charset="-128"/>
                <a:sym typeface="Wingdings"/>
              </a:rPr>
              <a:t>:</a:t>
            </a:r>
            <a:r>
              <a:rPr lang="en-US" altLang="en-US" sz="1800" dirty="0">
                <a:ea typeface="ＭＳ Ｐゴシック" pitchFamily="34" charset="-128"/>
              </a:rPr>
              <a:t> Mean ratings for each advertisement do vary in the population</a:t>
            </a:r>
          </a:p>
          <a:p>
            <a:pPr marL="402336" lvl="1" indent="0">
              <a:buNone/>
            </a:pPr>
            <a:endParaRPr lang="en-US" altLang="en-US" sz="1800" dirty="0">
              <a:ea typeface="ＭＳ Ｐゴシック" pitchFamily="34" charset="-128"/>
            </a:endParaRPr>
          </a:p>
          <a:p>
            <a:pPr>
              <a:buFont typeface="Wingdings" charset="2"/>
              <a:buChar char="u"/>
            </a:pPr>
            <a:r>
              <a:rPr lang="en-US" sz="2000" b="1" dirty="0"/>
              <a:t>STEP 2: </a:t>
            </a:r>
            <a:r>
              <a:rPr lang="en-US" altLang="en-US" sz="2000" dirty="0">
                <a:solidFill>
                  <a:srgbClr val="000000"/>
                </a:solidFill>
              </a:rPr>
              <a:t>Set the criteria for a decision</a:t>
            </a:r>
          </a:p>
          <a:p>
            <a:pPr lvl="1">
              <a:spcBef>
                <a:spcPct val="20000"/>
              </a:spcBef>
              <a:buFont typeface="Arial" pitchFamily="34" charset="0"/>
              <a:buChar char="•"/>
            </a:pPr>
            <a:r>
              <a:rPr lang="en-US" altLang="en-US" sz="2000" dirty="0">
                <a:solidFill>
                  <a:srgbClr val="000000"/>
                </a:solidFill>
              </a:rPr>
              <a:t>Level o</a:t>
            </a:r>
            <a:r>
              <a:rPr lang="en-US" altLang="en-US" sz="2000" dirty="0"/>
              <a:t>f significance is .05</a:t>
            </a:r>
          </a:p>
          <a:p>
            <a:pPr lvl="1">
              <a:spcBef>
                <a:spcPct val="20000"/>
              </a:spcBef>
              <a:buFont typeface="Arial" pitchFamily="34" charset="0"/>
              <a:buChar char="•"/>
            </a:pPr>
            <a:r>
              <a:rPr lang="en-US" altLang="en-US" sz="2000" i="1" dirty="0"/>
              <a:t>Note</a:t>
            </a:r>
            <a:r>
              <a:rPr lang="en-US" altLang="en-US" sz="2000" dirty="0"/>
              <a:t>: we are going to skip calculating </a:t>
            </a:r>
            <a:r>
              <a:rPr lang="en-US" altLang="en-US" sz="2000" i="1" dirty="0" err="1"/>
              <a:t>df</a:t>
            </a:r>
            <a:r>
              <a:rPr lang="en-US" altLang="en-US" sz="2000" dirty="0"/>
              <a:t> and </a:t>
            </a:r>
            <a:r>
              <a:rPr lang="en-US" altLang="en-US" sz="2000" i="1" dirty="0" err="1"/>
              <a:t>F</a:t>
            </a:r>
            <a:r>
              <a:rPr lang="en-US" altLang="en-US" sz="2000" dirty="0" err="1"/>
              <a:t>cv</a:t>
            </a:r>
            <a:r>
              <a:rPr lang="en-US" altLang="en-US" sz="2000" dirty="0"/>
              <a:t> and go straight to R!</a:t>
            </a:r>
          </a:p>
          <a:p>
            <a:pPr marL="82296" indent="0">
              <a:buNone/>
            </a:pPr>
            <a:endParaRPr lang="en-US" altLang="en-US" sz="1800" dirty="0">
              <a:ea typeface="ＭＳ Ｐゴシック" pitchFamily="34" charset="-128"/>
            </a:endParaRPr>
          </a:p>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spTree>
    <p:extLst>
      <p:ext uri="{BB962C8B-B14F-4D97-AF65-F5344CB8AC3E}">
        <p14:creationId xmlns:p14="http://schemas.microsoft.com/office/powerpoint/2010/main" val="3856846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R: aov()</a:t>
            </a:r>
          </a:p>
        </p:txBody>
      </p:sp>
      <p:sp>
        <p:nvSpPr>
          <p:cNvPr id="3" name="Content Placeholder 2"/>
          <p:cNvSpPr>
            <a:spLocks noGrp="1"/>
          </p:cNvSpPr>
          <p:nvPr>
            <p:ph idx="1"/>
          </p:nvPr>
        </p:nvSpPr>
        <p:spPr/>
        <p:txBody>
          <a:bodyPr>
            <a:normAutofit fontScale="70000" lnSpcReduction="20000"/>
          </a:bodyPr>
          <a:lstStyle/>
          <a:p>
            <a:pPr indent="0">
              <a:buNone/>
            </a:pPr>
            <a:r>
              <a:rPr>
                <a:solidFill>
                  <a:srgbClr val="06287E"/>
                </a:solidFill>
                <a:latin typeface="Courier"/>
              </a:rPr>
              <a:t>aov</a:t>
            </a:r>
            <a:r>
              <a:rPr>
                <a:latin typeface="Courier"/>
              </a:rPr>
              <a:t>(DV</a:t>
            </a:r>
            <a:r>
              <a:rPr>
                <a:solidFill>
                  <a:srgbClr val="4070A0"/>
                </a:solidFill>
                <a:latin typeface="Courier"/>
              </a:rPr>
              <a:t>~</a:t>
            </a:r>
            <a:r>
              <a:rPr>
                <a:latin typeface="Courier"/>
              </a:rPr>
              <a:t>IV,df)</a:t>
            </a:r>
          </a:p>
          <a:p>
            <a:pPr indent="0">
              <a:buNone/>
            </a:pPr>
            <a:r>
              <a:rPr>
                <a:latin typeface="Courier"/>
              </a:rPr>
              <a:t>## Call:
##    aov(formula = DV ~ IV, data = df)
## 
## Terms:
##                  IV Residuals
## Sum of Squares   72       230
## Deg. of Freedom   2         6
## 
## Residual standard error: 6.191392
## Estimated effects may be unbalanced</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3: </a:t>
            </a:r>
            <a:r>
              <a:rPr lang="en-US" sz="2000" dirty="0"/>
              <a:t>Calculate the Test Statistic</a:t>
            </a:r>
            <a:endParaRPr lang="en-US" altLang="en-US" sz="1800" dirty="0">
              <a:ea typeface="ＭＳ Ｐゴシック" pitchFamily="34" charset="-128"/>
            </a:endParaRPr>
          </a:p>
          <a:p>
            <a:pPr marL="745236" lvl="1" indent="-342900">
              <a:buFont typeface="+mj-lt"/>
              <a:buAutoNum type="alphaUcPeriod"/>
            </a:pPr>
            <a:r>
              <a:rPr lang="en-US" altLang="en-US" sz="1800" dirty="0">
                <a:ea typeface="ＭＳ Ｐゴシック" pitchFamily="34" charset="-128"/>
              </a:rPr>
              <a:t>Run the Omnibus One-Way Within-Subjects ANOVA test in R!</a:t>
            </a:r>
          </a:p>
          <a:p>
            <a:pPr marL="402336" lvl="1" indent="0">
              <a:buNone/>
            </a:pPr>
            <a:endParaRPr lang="en-US" altLang="en-US" sz="1800" dirty="0">
              <a:ea typeface="ＭＳ Ｐゴシック" pitchFamily="34" charset="-128"/>
            </a:endParaRPr>
          </a:p>
          <a:p>
            <a:pPr marL="82296" indent="0">
              <a:buNone/>
            </a:pPr>
            <a:endParaRPr lang="en-US" altLang="en-US" sz="1800" dirty="0">
              <a:ea typeface="ＭＳ Ｐゴシック" pitchFamily="34" charset="-128"/>
            </a:endParaRPr>
          </a:p>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pic>
        <p:nvPicPr>
          <p:cNvPr id="4" name="Picture 3" descr="Screen Shot 2018-07-02 at 10.53.25 AM.png"/>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3048000" y="2417802"/>
            <a:ext cx="7315950" cy="2873934"/>
          </a:xfrm>
          <a:prstGeom prst="rect">
            <a:avLst/>
          </a:prstGeom>
        </p:spPr>
      </p:pic>
      <p:sp>
        <p:nvSpPr>
          <p:cNvPr id="8" name="Oval 7"/>
          <p:cNvSpPr/>
          <p:nvPr/>
        </p:nvSpPr>
        <p:spPr>
          <a:xfrm>
            <a:off x="6400800" y="4018002"/>
            <a:ext cx="1447800" cy="762000"/>
          </a:xfrm>
          <a:prstGeom prst="ellipse">
            <a:avLst/>
          </a:prstGeom>
          <a:noFill/>
          <a:ln w="38100"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9" name="TextBox 8"/>
          <p:cNvSpPr txBox="1"/>
          <p:nvPr/>
        </p:nvSpPr>
        <p:spPr>
          <a:xfrm>
            <a:off x="8001000" y="3332202"/>
            <a:ext cx="2514600" cy="1477328"/>
          </a:xfrm>
          <a:prstGeom prst="rect">
            <a:avLst/>
          </a:prstGeom>
          <a:noFill/>
        </p:spPr>
        <p:txBody>
          <a:bodyPr wrap="square" rtlCol="0">
            <a:spAutoFit/>
          </a:bodyPr>
          <a:lstStyle/>
          <a:p>
            <a:pPr marL="82296"/>
            <a:r>
              <a:rPr lang="en-US" altLang="en-US" sz="1500" dirty="0">
                <a:solidFill>
                  <a:schemeClr val="accent1">
                    <a:lumMod val="75000"/>
                  </a:schemeClr>
                </a:solidFill>
                <a:latin typeface="Gill Sans"/>
                <a:ea typeface="ＭＳ Ｐゴシック" pitchFamily="34" charset="-128"/>
                <a:cs typeface="Gill Sans"/>
              </a:rPr>
              <a:t>This is your </a:t>
            </a:r>
            <a:r>
              <a:rPr lang="en-US" altLang="en-US" sz="1500" i="1" dirty="0">
                <a:solidFill>
                  <a:schemeClr val="accent1">
                    <a:lumMod val="75000"/>
                  </a:schemeClr>
                </a:solidFill>
                <a:latin typeface="Gill Sans"/>
                <a:ea typeface="ＭＳ Ｐゴシック" pitchFamily="34" charset="-128"/>
                <a:cs typeface="Gill Sans"/>
              </a:rPr>
              <a:t>p</a:t>
            </a:r>
            <a:r>
              <a:rPr lang="en-US" altLang="en-US" sz="1500" dirty="0">
                <a:solidFill>
                  <a:schemeClr val="accent1">
                    <a:lumMod val="75000"/>
                  </a:schemeClr>
                </a:solidFill>
                <a:latin typeface="Gill Sans"/>
                <a:ea typeface="ＭＳ Ｐゴシック" pitchFamily="34" charset="-128"/>
                <a:cs typeface="Gill Sans"/>
              </a:rPr>
              <a:t> value for the “omnibus” (overall) One-Way Within Subjects ANOVA test; p&lt;.05 </a:t>
            </a:r>
            <a:r>
              <a:rPr lang="en-US" altLang="en-US" sz="1500" dirty="0">
                <a:solidFill>
                  <a:schemeClr val="accent1">
                    <a:lumMod val="75000"/>
                  </a:schemeClr>
                </a:solidFill>
                <a:latin typeface="Gill Sans"/>
                <a:ea typeface="ＭＳ Ｐゴシック" pitchFamily="34" charset="-128"/>
                <a:cs typeface="Gill Sans"/>
                <a:sym typeface="Wingdings"/>
              </a:rPr>
              <a:t> reject the null! Variance between the means &gt; 0!</a:t>
            </a:r>
            <a:endParaRPr lang="en-US" altLang="en-US" sz="1500" dirty="0">
              <a:solidFill>
                <a:schemeClr val="accent1">
                  <a:lumMod val="75000"/>
                </a:schemeClr>
              </a:solidFill>
              <a:latin typeface="Gill Sans"/>
              <a:ea typeface="ＭＳ Ｐゴシック" pitchFamily="34" charset="-128"/>
              <a:cs typeface="Gill Sans"/>
            </a:endParaRPr>
          </a:p>
        </p:txBody>
      </p:sp>
      <p:sp>
        <p:nvSpPr>
          <p:cNvPr id="10" name="Down Arrow 9"/>
          <p:cNvSpPr/>
          <p:nvPr/>
        </p:nvSpPr>
        <p:spPr>
          <a:xfrm rot="3416379">
            <a:off x="7664094" y="3524064"/>
            <a:ext cx="292813" cy="627688"/>
          </a:xfrm>
          <a:prstGeom prst="downArrow">
            <a:avLst/>
          </a:prstGeom>
          <a:solidFill>
            <a:schemeClr val="accent1">
              <a:lumMod val="75000"/>
            </a:schemeClr>
          </a:solidFill>
          <a:ln>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638800" y="4018002"/>
            <a:ext cx="990600" cy="762000"/>
          </a:xfrm>
          <a:prstGeom prst="ellipse">
            <a:avLst/>
          </a:prstGeom>
          <a:noFill/>
          <a:ln w="38100" cmpd="sng">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12" name="Right Arrow 11"/>
          <p:cNvSpPr/>
          <p:nvPr/>
        </p:nvSpPr>
        <p:spPr>
          <a:xfrm rot="8829225">
            <a:off x="6235122" y="3319827"/>
            <a:ext cx="1997519" cy="258833"/>
          </a:xfrm>
          <a:prstGeom prst="rightArrow">
            <a:avLst/>
          </a:prstGeom>
          <a:solidFill>
            <a:srgbClr val="0000FF"/>
          </a:solidFill>
          <a:ln>
            <a:solidFill>
              <a:srgbClr val="3366FF"/>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7848600" y="2590801"/>
            <a:ext cx="2362200" cy="323165"/>
          </a:xfrm>
          <a:prstGeom prst="rect">
            <a:avLst/>
          </a:prstGeom>
          <a:noFill/>
        </p:spPr>
        <p:txBody>
          <a:bodyPr wrap="square" rtlCol="0">
            <a:spAutoFit/>
          </a:bodyPr>
          <a:lstStyle/>
          <a:p>
            <a:pPr marL="82296"/>
            <a:r>
              <a:rPr lang="en-US" altLang="en-US" sz="1500" dirty="0">
                <a:solidFill>
                  <a:srgbClr val="0000FF"/>
                </a:solidFill>
                <a:latin typeface="Gill Sans"/>
                <a:ea typeface="ＭＳ Ｐゴシック" pitchFamily="34" charset="-128"/>
                <a:cs typeface="Gill Sans"/>
              </a:rPr>
              <a:t>  F value is </a:t>
            </a:r>
            <a:r>
              <a:rPr lang="en-US" altLang="en-US" sz="1500" dirty="0" err="1">
                <a:solidFill>
                  <a:srgbClr val="0000FF"/>
                </a:solidFill>
                <a:latin typeface="Gill Sans"/>
                <a:ea typeface="ＭＳ Ｐゴシック" pitchFamily="34" charset="-128"/>
                <a:cs typeface="Gill Sans"/>
              </a:rPr>
              <a:t>F</a:t>
            </a:r>
            <a:r>
              <a:rPr lang="en-US" altLang="en-US" sz="1500" baseline="-25000" dirty="0" err="1">
                <a:solidFill>
                  <a:srgbClr val="0000FF"/>
                </a:solidFill>
                <a:latin typeface="Gill Sans"/>
                <a:ea typeface="ＭＳ Ｐゴシック" pitchFamily="34" charset="-128"/>
                <a:cs typeface="Gill Sans"/>
              </a:rPr>
              <a:t>obt</a:t>
            </a:r>
            <a:r>
              <a:rPr lang="en-US" altLang="en-US" sz="1500" dirty="0">
                <a:solidFill>
                  <a:srgbClr val="0000FF"/>
                </a:solidFill>
                <a:latin typeface="Gill Sans"/>
                <a:ea typeface="ＭＳ Ｐゴシック" pitchFamily="34" charset="-128"/>
                <a:cs typeface="Gill Sans"/>
              </a:rPr>
              <a:t>=17.29</a:t>
            </a:r>
            <a:endParaRPr lang="en-US" altLang="en-US" sz="1500" baseline="-25000" dirty="0">
              <a:solidFill>
                <a:srgbClr val="0000FF"/>
              </a:solidFill>
              <a:latin typeface="Gill Sans"/>
              <a:ea typeface="ＭＳ Ｐゴシック" pitchFamily="34" charset="-128"/>
              <a:cs typeface="Gill Sans"/>
            </a:endParaRPr>
          </a:p>
        </p:txBody>
      </p:sp>
      <p:sp>
        <p:nvSpPr>
          <p:cNvPr id="14" name="Oval 13"/>
          <p:cNvSpPr/>
          <p:nvPr/>
        </p:nvSpPr>
        <p:spPr>
          <a:xfrm>
            <a:off x="3886200" y="3941802"/>
            <a:ext cx="609600" cy="914400"/>
          </a:xfrm>
          <a:prstGeom prst="ellipse">
            <a:avLst/>
          </a:prstGeom>
          <a:noFill/>
          <a:ln w="38100" cmpd="sng">
            <a:solidFill>
              <a:srgbClr val="B5472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16" name="TextBox 15"/>
          <p:cNvSpPr txBox="1"/>
          <p:nvPr/>
        </p:nvSpPr>
        <p:spPr>
          <a:xfrm>
            <a:off x="3048000" y="6075402"/>
            <a:ext cx="4953000" cy="553998"/>
          </a:xfrm>
          <a:prstGeom prst="rect">
            <a:avLst/>
          </a:prstGeom>
          <a:noFill/>
        </p:spPr>
        <p:txBody>
          <a:bodyPr wrap="square" rtlCol="0">
            <a:spAutoFit/>
          </a:bodyPr>
          <a:lstStyle/>
          <a:p>
            <a:pPr marL="82296"/>
            <a:r>
              <a:rPr lang="en-US" altLang="en-US" sz="1500" dirty="0">
                <a:solidFill>
                  <a:schemeClr val="accent5"/>
                </a:solidFill>
                <a:latin typeface="Gill Sans"/>
                <a:ea typeface="ＭＳ Ｐゴシック" pitchFamily="34" charset="-128"/>
                <a:cs typeface="Gill Sans"/>
              </a:rPr>
              <a:t>These are your degrees of freedom </a:t>
            </a:r>
          </a:p>
          <a:p>
            <a:pPr marL="82296"/>
            <a:r>
              <a:rPr lang="en-US" altLang="en-US" sz="1500" dirty="0">
                <a:solidFill>
                  <a:schemeClr val="accent5"/>
                </a:solidFill>
                <a:latin typeface="Gill Sans"/>
                <a:ea typeface="ＭＳ Ｐゴシック" pitchFamily="34" charset="-128"/>
                <a:cs typeface="Gill Sans"/>
              </a:rPr>
              <a:t>APA Conclusion: F(2,12)</a:t>
            </a:r>
            <a:endParaRPr lang="en-US" altLang="en-US" sz="1500" baseline="-25000" dirty="0">
              <a:solidFill>
                <a:schemeClr val="accent5"/>
              </a:solidFill>
              <a:latin typeface="Gill Sans"/>
              <a:ea typeface="ＭＳ Ｐゴシック" pitchFamily="34" charset="-128"/>
              <a:cs typeface="Gill Sans"/>
            </a:endParaRPr>
          </a:p>
        </p:txBody>
      </p:sp>
      <p:sp>
        <p:nvSpPr>
          <p:cNvPr id="17" name="Up Arrow 16"/>
          <p:cNvSpPr/>
          <p:nvPr/>
        </p:nvSpPr>
        <p:spPr>
          <a:xfrm>
            <a:off x="4038600" y="4932402"/>
            <a:ext cx="304800" cy="1219200"/>
          </a:xfrm>
          <a:prstGeom prst="upArrow">
            <a:avLst/>
          </a:prstGeom>
          <a:solidFill>
            <a:schemeClr val="accent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56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strVal val="#ppt_w*0.70"/>
                                          </p:val>
                                        </p:tav>
                                        <p:tav tm="100000">
                                          <p:val>
                                            <p:strVal val="#ppt_w"/>
                                          </p:val>
                                        </p:tav>
                                      </p:tavLst>
                                    </p:anim>
                                    <p:anim calcmode="lin" valueType="num">
                                      <p:cBhvr>
                                        <p:cTn id="16" dur="1000" fill="hold"/>
                                        <p:tgtEl>
                                          <p:spTgt spid="4"/>
                                        </p:tgtEl>
                                        <p:attrNameLst>
                                          <p:attrName>ppt_h</p:attrName>
                                        </p:attrNameLst>
                                      </p:cBhvr>
                                      <p:tavLst>
                                        <p:tav tm="0">
                                          <p:val>
                                            <p:strVal val="#ppt_h"/>
                                          </p:val>
                                        </p:tav>
                                        <p:tav tm="100000">
                                          <p:val>
                                            <p:strVal val="#ppt_h"/>
                                          </p:val>
                                        </p:tav>
                                      </p:tavLst>
                                    </p:anim>
                                    <p:animEffect transition="in" filter="fade">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animBg="1"/>
      <p:bldP spid="11" grpId="0" animBg="1"/>
      <p:bldP spid="12" grpId="0" animBg="1"/>
      <p:bldP spid="13" grpId="0"/>
      <p:bldP spid="14" grpId="0" animBg="1"/>
      <p:bldP spid="1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3: </a:t>
            </a:r>
            <a:r>
              <a:rPr lang="en-US" sz="2000" dirty="0"/>
              <a:t>Calculate the Test Statistic</a:t>
            </a:r>
          </a:p>
          <a:p>
            <a:pPr marL="539496" indent="-457200">
              <a:buAutoNum type="alphaUcPeriod"/>
            </a:pPr>
            <a:r>
              <a:rPr lang="en-US" altLang="en-US" sz="1800" dirty="0">
                <a:ea typeface="ＭＳ Ｐゴシック" pitchFamily="34" charset="-128"/>
              </a:rPr>
              <a:t>Run the Omnibus One-Way Within-Subjects ANOVA test in R!</a:t>
            </a:r>
          </a:p>
          <a:p>
            <a:pPr marL="539496" indent="-457200">
              <a:buAutoNum type="alphaUcPeriod"/>
            </a:pPr>
            <a:r>
              <a:rPr lang="en-US" altLang="en-US" sz="1800" dirty="0">
                <a:ea typeface="ＭＳ Ｐゴシック" pitchFamily="34" charset="-128"/>
              </a:rPr>
              <a:t>If significant (e.g., p&lt;.05)</a:t>
            </a:r>
            <a:r>
              <a:rPr lang="en-US" altLang="en-US" sz="1800" dirty="0">
                <a:ea typeface="ＭＳ Ｐゴシック" pitchFamily="34" charset="-128"/>
                <a:sym typeface="Wingdings"/>
              </a:rPr>
              <a:t> Reject the null  Compute the Post Hoc Test to find where the mean differences are – here we will use a </a:t>
            </a:r>
            <a:r>
              <a:rPr lang="en-US" altLang="en-US" sz="1800" dirty="0" err="1">
                <a:ea typeface="ＭＳ Ｐゴシック" pitchFamily="34" charset="-128"/>
                <a:sym typeface="Wingdings"/>
              </a:rPr>
              <a:t>Bonferroni</a:t>
            </a:r>
            <a:r>
              <a:rPr lang="en-US" altLang="en-US" sz="1800" dirty="0">
                <a:ea typeface="ＭＳ Ｐゴシック" pitchFamily="34" charset="-128"/>
                <a:sym typeface="Wingdings"/>
              </a:rPr>
              <a:t> Post Hoc test!</a:t>
            </a:r>
            <a:endParaRPr lang="en-US" altLang="en-US" sz="1800" dirty="0">
              <a:ea typeface="ＭＳ Ｐゴシック" pitchFamily="34" charset="-128"/>
            </a:endParaRPr>
          </a:p>
          <a:p>
            <a:pPr marL="402336" lvl="1" indent="0">
              <a:buNone/>
            </a:pPr>
            <a:endParaRPr lang="en-US" altLang="en-US" sz="1800" dirty="0">
              <a:ea typeface="ＭＳ Ｐゴシック" pitchFamily="34" charset="-128"/>
            </a:endParaRPr>
          </a:p>
          <a:p>
            <a:pPr marL="82296" indent="0">
              <a:buNone/>
            </a:pPr>
            <a:endParaRPr lang="en-US" altLang="en-US" sz="1800" dirty="0">
              <a:ea typeface="ＭＳ Ｐゴシック" pitchFamily="34" charset="-128"/>
            </a:endParaRPr>
          </a:p>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pic>
        <p:nvPicPr>
          <p:cNvPr id="5" name="Picture 4" descr="Screen Shot 2018-07-02 at 3.48.27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1" y="3200400"/>
            <a:ext cx="7230341" cy="2286000"/>
          </a:xfrm>
          <a:prstGeom prst="rect">
            <a:avLst/>
          </a:prstGeom>
        </p:spPr>
      </p:pic>
      <p:sp>
        <p:nvSpPr>
          <p:cNvPr id="20" name="Oval 19"/>
          <p:cNvSpPr/>
          <p:nvPr/>
        </p:nvSpPr>
        <p:spPr>
          <a:xfrm>
            <a:off x="4038600" y="4648200"/>
            <a:ext cx="1447800" cy="533400"/>
          </a:xfrm>
          <a:prstGeom prst="ellipse">
            <a:avLst/>
          </a:prstGeom>
          <a:noFill/>
          <a:ln w="38100" cmpd="sng">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w="38100" cmpd="sng">
                <a:noFill/>
              </a:ln>
              <a:solidFill>
                <a:srgbClr val="D16207"/>
              </a:solidFill>
            </a:endParaRPr>
          </a:p>
        </p:txBody>
      </p:sp>
      <p:sp>
        <p:nvSpPr>
          <p:cNvPr id="21" name="TextBox 20"/>
          <p:cNvSpPr txBox="1"/>
          <p:nvPr/>
        </p:nvSpPr>
        <p:spPr>
          <a:xfrm>
            <a:off x="6705600" y="3886200"/>
            <a:ext cx="2514600" cy="2862322"/>
          </a:xfrm>
          <a:prstGeom prst="rect">
            <a:avLst/>
          </a:prstGeom>
          <a:noFill/>
        </p:spPr>
        <p:txBody>
          <a:bodyPr wrap="square" rtlCol="0">
            <a:spAutoFit/>
          </a:bodyPr>
          <a:lstStyle/>
          <a:p>
            <a:pPr marL="82296"/>
            <a:r>
              <a:rPr lang="en-US" altLang="en-US" sz="1500" dirty="0">
                <a:solidFill>
                  <a:schemeClr val="accent1">
                    <a:lumMod val="75000"/>
                  </a:schemeClr>
                </a:solidFill>
                <a:latin typeface="Gill Sans"/>
                <a:ea typeface="ＭＳ Ｐゴシック" pitchFamily="34" charset="-128"/>
                <a:cs typeface="Gill Sans"/>
              </a:rPr>
              <a:t>These are your </a:t>
            </a:r>
            <a:r>
              <a:rPr lang="en-US" altLang="en-US" sz="1500" i="1" dirty="0">
                <a:solidFill>
                  <a:schemeClr val="accent1">
                    <a:lumMod val="75000"/>
                  </a:schemeClr>
                </a:solidFill>
                <a:latin typeface="Gill Sans"/>
                <a:ea typeface="ＭＳ Ｐゴシック" pitchFamily="34" charset="-128"/>
                <a:cs typeface="Gill Sans"/>
              </a:rPr>
              <a:t>p</a:t>
            </a:r>
            <a:r>
              <a:rPr lang="en-US" altLang="en-US" sz="1500" dirty="0">
                <a:solidFill>
                  <a:schemeClr val="accent1">
                    <a:lumMod val="75000"/>
                  </a:schemeClr>
                </a:solidFill>
                <a:latin typeface="Gill Sans"/>
                <a:ea typeface="ＭＳ Ｐゴシック" pitchFamily="34" charset="-128"/>
                <a:cs typeface="Gill Sans"/>
              </a:rPr>
              <a:t> values for each pairwise group comparison! Notice there is a significant difference between </a:t>
            </a:r>
            <a:r>
              <a:rPr lang="en-US" altLang="en-US" sz="1500" dirty="0" err="1">
                <a:solidFill>
                  <a:schemeClr val="accent1">
                    <a:lumMod val="75000"/>
                  </a:schemeClr>
                </a:solidFill>
                <a:latin typeface="Gill Sans"/>
                <a:ea typeface="ＭＳ Ｐゴシック" pitchFamily="34" charset="-128"/>
                <a:cs typeface="Gill Sans"/>
              </a:rPr>
              <a:t>SmokeCues</a:t>
            </a:r>
            <a:r>
              <a:rPr lang="en-US" altLang="en-US" sz="1500" dirty="0">
                <a:solidFill>
                  <a:schemeClr val="accent1">
                    <a:lumMod val="75000"/>
                  </a:schemeClr>
                </a:solidFill>
                <a:latin typeface="Gill Sans"/>
                <a:ea typeface="ＭＳ Ｐゴシック" pitchFamily="34" charset="-128"/>
                <a:cs typeface="Gill Sans"/>
              </a:rPr>
              <a:t> vs. </a:t>
            </a:r>
            <a:r>
              <a:rPr lang="en-US" altLang="en-US" sz="1500" dirty="0" err="1">
                <a:solidFill>
                  <a:schemeClr val="accent1">
                    <a:lumMod val="75000"/>
                  </a:schemeClr>
                </a:solidFill>
                <a:latin typeface="Gill Sans"/>
                <a:ea typeface="ＭＳ Ｐゴシック" pitchFamily="34" charset="-128"/>
                <a:cs typeface="Gill Sans"/>
              </a:rPr>
              <a:t>NoCues</a:t>
            </a:r>
            <a:r>
              <a:rPr lang="en-US" altLang="en-US" sz="1500" dirty="0">
                <a:solidFill>
                  <a:schemeClr val="accent1">
                    <a:lumMod val="75000"/>
                  </a:schemeClr>
                </a:solidFill>
                <a:latin typeface="Gill Sans"/>
                <a:ea typeface="ＭＳ Ｐゴシック" pitchFamily="34" charset="-128"/>
                <a:cs typeface="Gill Sans"/>
              </a:rPr>
              <a:t> (p=0.0002); and a significant difference between </a:t>
            </a:r>
            <a:r>
              <a:rPr lang="en-US" altLang="en-US" sz="1500" dirty="0" err="1">
                <a:solidFill>
                  <a:schemeClr val="accent1">
                    <a:lumMod val="75000"/>
                  </a:schemeClr>
                </a:solidFill>
                <a:latin typeface="Gill Sans"/>
                <a:ea typeface="ＭＳ Ｐゴシック" pitchFamily="34" charset="-128"/>
                <a:cs typeface="Gill Sans"/>
              </a:rPr>
              <a:t>SmokeCues</a:t>
            </a:r>
            <a:r>
              <a:rPr lang="en-US" altLang="en-US" sz="1500" dirty="0">
                <a:solidFill>
                  <a:schemeClr val="accent1">
                    <a:lumMod val="75000"/>
                  </a:schemeClr>
                </a:solidFill>
                <a:latin typeface="Gill Sans"/>
                <a:ea typeface="ＭＳ Ｐゴシック" pitchFamily="34" charset="-128"/>
                <a:cs typeface="Gill Sans"/>
              </a:rPr>
              <a:t> vs. </a:t>
            </a:r>
            <a:r>
              <a:rPr lang="en-US" altLang="en-US" sz="1500" dirty="0" err="1">
                <a:solidFill>
                  <a:schemeClr val="accent1">
                    <a:lumMod val="75000"/>
                  </a:schemeClr>
                </a:solidFill>
                <a:latin typeface="Gill Sans"/>
                <a:ea typeface="ＭＳ Ｐゴシック" pitchFamily="34" charset="-128"/>
                <a:cs typeface="Gill Sans"/>
              </a:rPr>
              <a:t>GenericCues</a:t>
            </a:r>
            <a:r>
              <a:rPr lang="en-US" altLang="en-US" sz="1500" dirty="0">
                <a:solidFill>
                  <a:schemeClr val="accent1">
                    <a:lumMod val="75000"/>
                  </a:schemeClr>
                </a:solidFill>
                <a:latin typeface="Gill Sans"/>
                <a:ea typeface="ＭＳ Ｐゴシック" pitchFamily="34" charset="-128"/>
                <a:cs typeface="Gill Sans"/>
              </a:rPr>
              <a:t> (p=0.0288); but the difference </a:t>
            </a:r>
            <a:r>
              <a:rPr lang="en-US" altLang="en-US" sz="1500" dirty="0" err="1">
                <a:solidFill>
                  <a:schemeClr val="accent1">
                    <a:lumMod val="75000"/>
                  </a:schemeClr>
                </a:solidFill>
                <a:latin typeface="Gill Sans"/>
                <a:ea typeface="ＭＳ Ｐゴシック" pitchFamily="34" charset="-128"/>
                <a:cs typeface="Gill Sans"/>
              </a:rPr>
              <a:t>NoCues</a:t>
            </a:r>
            <a:r>
              <a:rPr lang="en-US" altLang="en-US" sz="1500" dirty="0">
                <a:solidFill>
                  <a:schemeClr val="accent1">
                    <a:lumMod val="75000"/>
                  </a:schemeClr>
                </a:solidFill>
                <a:latin typeface="Gill Sans"/>
                <a:ea typeface="ＭＳ Ｐゴシック" pitchFamily="34" charset="-128"/>
                <a:cs typeface="Gill Sans"/>
              </a:rPr>
              <a:t> vs. </a:t>
            </a:r>
            <a:r>
              <a:rPr lang="en-US" altLang="en-US" sz="1500" dirty="0" err="1">
                <a:solidFill>
                  <a:schemeClr val="accent1">
                    <a:lumMod val="75000"/>
                  </a:schemeClr>
                </a:solidFill>
                <a:latin typeface="Gill Sans"/>
                <a:ea typeface="ＭＳ Ｐゴシック" pitchFamily="34" charset="-128"/>
                <a:cs typeface="Gill Sans"/>
              </a:rPr>
              <a:t>GenericCues</a:t>
            </a:r>
            <a:r>
              <a:rPr lang="en-US" altLang="en-US" sz="1500" dirty="0">
                <a:solidFill>
                  <a:schemeClr val="accent1">
                    <a:lumMod val="75000"/>
                  </a:schemeClr>
                </a:solidFill>
                <a:latin typeface="Gill Sans"/>
                <a:ea typeface="ＭＳ Ｐゴシック" pitchFamily="34" charset="-128"/>
                <a:cs typeface="Gill Sans"/>
              </a:rPr>
              <a:t> is NOT significant (p=0.5325).</a:t>
            </a:r>
          </a:p>
        </p:txBody>
      </p:sp>
      <p:sp>
        <p:nvSpPr>
          <p:cNvPr id="6" name="Left Arrow 5"/>
          <p:cNvSpPr/>
          <p:nvPr/>
        </p:nvSpPr>
        <p:spPr>
          <a:xfrm>
            <a:off x="5562600" y="4800600"/>
            <a:ext cx="1066800" cy="30480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7943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174992" cy="4800600"/>
          </a:xfrm>
        </p:spPr>
        <p:txBody>
          <a:bodyPr>
            <a:normAutofit/>
          </a:bodyPr>
          <a:lstStyle/>
          <a:p>
            <a:pPr>
              <a:buFont typeface="Wingdings" charset="2"/>
              <a:buChar char="u"/>
            </a:pPr>
            <a:r>
              <a:rPr lang="en-US" sz="2000" b="1" dirty="0"/>
              <a:t>STEP 3: </a:t>
            </a:r>
            <a:r>
              <a:rPr lang="en-US" sz="2000" dirty="0"/>
              <a:t>Calculate the Test Statistic</a:t>
            </a:r>
          </a:p>
          <a:p>
            <a:pPr marL="539496" indent="-457200">
              <a:buAutoNum type="alphaUcPeriod"/>
            </a:pPr>
            <a:r>
              <a:rPr lang="en-US" altLang="en-US" sz="1800" dirty="0">
                <a:ea typeface="ＭＳ Ｐゴシック" pitchFamily="34" charset="-128"/>
              </a:rPr>
              <a:t>Run the Omnibus One-Way Within-Subjects ANOVA test in R!</a:t>
            </a:r>
          </a:p>
          <a:p>
            <a:pPr marL="539496" indent="-457200">
              <a:buAutoNum type="alphaUcPeriod"/>
            </a:pPr>
            <a:r>
              <a:rPr lang="en-US" altLang="en-US" sz="1800" dirty="0">
                <a:ea typeface="ＭＳ Ｐゴシック" pitchFamily="34" charset="-128"/>
              </a:rPr>
              <a:t>If significant (e.g., p&lt;.05)</a:t>
            </a:r>
            <a:r>
              <a:rPr lang="en-US" altLang="en-US" sz="1800" dirty="0">
                <a:ea typeface="ＭＳ Ｐゴシック" pitchFamily="34" charset="-128"/>
                <a:sym typeface="Wingdings"/>
              </a:rPr>
              <a:t> Reject the null  Compute the Post Hoc Test to find where the mean differences are – here we will use a </a:t>
            </a:r>
            <a:r>
              <a:rPr lang="en-US" altLang="en-US" sz="1800" dirty="0" err="1">
                <a:ea typeface="ＭＳ Ｐゴシック" pitchFamily="34" charset="-128"/>
                <a:sym typeface="Wingdings"/>
              </a:rPr>
              <a:t>Bonferroni</a:t>
            </a:r>
            <a:r>
              <a:rPr lang="en-US" altLang="en-US" sz="1800" dirty="0">
                <a:ea typeface="ＭＳ Ｐゴシック" pitchFamily="34" charset="-128"/>
                <a:sym typeface="Wingdings"/>
              </a:rPr>
              <a:t> Post Hoc test!</a:t>
            </a:r>
          </a:p>
          <a:p>
            <a:pPr marL="539496" indent="-457200">
              <a:buAutoNum type="alphaUcPeriod"/>
            </a:pPr>
            <a:r>
              <a:rPr lang="en-US" altLang="en-US" sz="1800" dirty="0">
                <a:ea typeface="ＭＳ Ｐゴシック" pitchFamily="34" charset="-128"/>
                <a:sym typeface="Wingdings"/>
              </a:rPr>
              <a:t>Use “</a:t>
            </a:r>
            <a:r>
              <a:rPr lang="en-US" altLang="en-US" sz="1800" dirty="0" err="1">
                <a:ea typeface="ＭＳ Ｐゴシック" pitchFamily="34" charset="-128"/>
                <a:sym typeface="Wingdings"/>
              </a:rPr>
              <a:t>tapply</a:t>
            </a:r>
            <a:r>
              <a:rPr lang="en-US" altLang="en-US" sz="1800" dirty="0">
                <a:ea typeface="ＭＳ Ｐゴシック" pitchFamily="34" charset="-128"/>
                <a:sym typeface="Wingdings"/>
              </a:rPr>
              <a:t>” to get the group means and </a:t>
            </a:r>
            <a:r>
              <a:rPr lang="en-US" altLang="en-US" sz="1800" dirty="0" err="1">
                <a:ea typeface="ＭＳ Ｐゴシック" pitchFamily="34" charset="-128"/>
                <a:sym typeface="Wingdings"/>
              </a:rPr>
              <a:t>sd’s</a:t>
            </a:r>
            <a:endParaRPr lang="en-US" altLang="en-US" sz="1800" dirty="0">
              <a:ea typeface="ＭＳ Ｐゴシック" pitchFamily="34" charset="-128"/>
            </a:endParaRPr>
          </a:p>
          <a:p>
            <a:pPr marL="402336" lvl="1" indent="0">
              <a:buNone/>
            </a:pPr>
            <a:endParaRPr lang="en-US" altLang="en-US" sz="1800" dirty="0">
              <a:ea typeface="ＭＳ Ｐゴシック" pitchFamily="34" charset="-128"/>
            </a:endParaRPr>
          </a:p>
          <a:p>
            <a:pPr marL="82296" indent="0">
              <a:buNone/>
            </a:pPr>
            <a:endParaRPr lang="en-US" altLang="en-US" sz="1800" dirty="0">
              <a:ea typeface="ＭＳ Ｐゴシック" pitchFamily="34" charset="-128"/>
            </a:endParaRPr>
          </a:p>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pic>
        <p:nvPicPr>
          <p:cNvPr id="4" name="Picture 3" descr="Screen Shot 2018-07-02 at 3.57.28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3886200"/>
            <a:ext cx="6540500" cy="1790700"/>
          </a:xfrm>
          <a:prstGeom prst="rect">
            <a:avLst/>
          </a:prstGeom>
        </p:spPr>
      </p:pic>
    </p:spTree>
    <p:extLst>
      <p:ext uri="{BB962C8B-B14F-4D97-AF65-F5344CB8AC3E}">
        <p14:creationId xmlns:p14="http://schemas.microsoft.com/office/powerpoint/2010/main" val="10615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000" dirty="0">
                <a:solidFill>
                  <a:srgbClr val="B54721"/>
                </a:solidFill>
              </a:rPr>
              <a:t>One-Way Within-Subjects ANOVA Example</a:t>
            </a:r>
          </a:p>
        </p:txBody>
      </p:sp>
      <p:sp>
        <p:nvSpPr>
          <p:cNvPr id="3" name="Content Placeholder 2"/>
          <p:cNvSpPr>
            <a:spLocks noGrp="1"/>
          </p:cNvSpPr>
          <p:nvPr>
            <p:ph idx="1"/>
          </p:nvPr>
        </p:nvSpPr>
        <p:spPr>
          <a:xfrm>
            <a:off x="2959608" y="1447800"/>
            <a:ext cx="7403592" cy="4800600"/>
          </a:xfrm>
        </p:spPr>
        <p:txBody>
          <a:bodyPr>
            <a:normAutofit lnSpcReduction="10000"/>
          </a:bodyPr>
          <a:lstStyle/>
          <a:p>
            <a:pPr>
              <a:buFont typeface="Wingdings" charset="2"/>
              <a:buChar char="u"/>
            </a:pPr>
            <a:r>
              <a:rPr lang="en-US" sz="1800" b="1" dirty="0">
                <a:latin typeface="Gill Sans"/>
                <a:cs typeface="Gill Sans"/>
              </a:rPr>
              <a:t>STEP 4: </a:t>
            </a:r>
            <a:r>
              <a:rPr lang="en-US" sz="1800" dirty="0">
                <a:latin typeface="Gill Sans"/>
                <a:cs typeface="Gill Sans"/>
              </a:rPr>
              <a:t>Make a Decision &amp; Write a Conclusion!</a:t>
            </a:r>
          </a:p>
          <a:p>
            <a:pPr marL="425196" indent="-342900">
              <a:buFont typeface="+mj-lt"/>
              <a:buAutoNum type="alphaUcPeriod"/>
            </a:pPr>
            <a:r>
              <a:rPr lang="en-US" sz="1800" i="1" dirty="0">
                <a:latin typeface="Gill Sans"/>
                <a:cs typeface="Gill Sans"/>
              </a:rPr>
              <a:t>Decision: </a:t>
            </a:r>
            <a:r>
              <a:rPr lang="en-US" sz="1800" dirty="0">
                <a:latin typeface="Gill Sans"/>
                <a:cs typeface="Gill Sans"/>
              </a:rPr>
              <a:t>Reject the null </a:t>
            </a:r>
            <a:r>
              <a:rPr lang="en-US" sz="1800" dirty="0">
                <a:latin typeface="Gill Sans"/>
                <a:cs typeface="Gill Sans"/>
                <a:sym typeface="Wingdings"/>
              </a:rPr>
              <a:t> there is at least one significant difference between the means!</a:t>
            </a:r>
          </a:p>
          <a:p>
            <a:pPr marL="425196" indent="-342900">
              <a:buFont typeface="+mj-lt"/>
              <a:buAutoNum type="alphaUcPeriod"/>
            </a:pPr>
            <a:r>
              <a:rPr lang="en-US" sz="1800" i="1" dirty="0">
                <a:latin typeface="Gill Sans"/>
                <a:cs typeface="Gill Sans"/>
                <a:sym typeface="Wingdings"/>
              </a:rPr>
              <a:t>Post Hoc Test: </a:t>
            </a:r>
            <a:r>
              <a:rPr lang="en-US" sz="1800" dirty="0">
                <a:latin typeface="Gill Sans"/>
                <a:cs typeface="Gill Sans"/>
                <a:sym typeface="Wingdings"/>
              </a:rPr>
              <a:t>Run all Pairwise comparisons to find the significant difference(s)  High vs. Low was the only significant difference!</a:t>
            </a:r>
          </a:p>
          <a:p>
            <a:pPr marL="425196" indent="-342900">
              <a:buFont typeface="+mj-lt"/>
              <a:buAutoNum type="alphaUcPeriod"/>
            </a:pPr>
            <a:r>
              <a:rPr lang="en-US" sz="1800" i="1" dirty="0">
                <a:latin typeface="Gill Sans"/>
                <a:cs typeface="Gill Sans"/>
                <a:sym typeface="Wingdings"/>
              </a:rPr>
              <a:t>APA-Style Conclusion</a:t>
            </a:r>
            <a:r>
              <a:rPr lang="en-US" sz="1800" dirty="0">
                <a:latin typeface="Gill Sans"/>
                <a:cs typeface="Gill Sans"/>
                <a:sym typeface="Wingdings"/>
              </a:rPr>
              <a:t>: Results of the One-Way Within-Subjects ANOVA indicated that the type of cue in the anti-smoking ads significantly predicted the perceived effectiveness of the ad, F(2,12)=17.29, p&lt;.05. Specifically, ads that included smoking-related cues were perceived as significantly more effective (M=6, SD=.82) than were either the ads using generic cues (M=4, SD=1.15), or the ads using no cues (M=3, SD=1.41; </a:t>
            </a:r>
            <a:r>
              <a:rPr lang="en-US" sz="1800" dirty="0" err="1">
                <a:latin typeface="Gill Sans"/>
                <a:cs typeface="Gill Sans"/>
                <a:sym typeface="Wingdings"/>
              </a:rPr>
              <a:t>Bonferroni</a:t>
            </a:r>
            <a:r>
              <a:rPr lang="en-US" sz="1800" dirty="0">
                <a:latin typeface="Gill Sans"/>
                <a:cs typeface="Gill Sans"/>
                <a:sym typeface="Wingdings"/>
              </a:rPr>
              <a:t> p&lt;.05). There was no significant difference between the perceived effectiveness of the ads using generic cues, and the perceived effectiveness of the ads using generic cues (</a:t>
            </a:r>
            <a:r>
              <a:rPr lang="en-US" sz="1800" dirty="0" err="1">
                <a:latin typeface="Gill Sans"/>
                <a:cs typeface="Gill Sans"/>
                <a:sym typeface="Wingdings"/>
              </a:rPr>
              <a:t>Bonferroni</a:t>
            </a:r>
            <a:r>
              <a:rPr lang="en-US" sz="1800" dirty="0">
                <a:latin typeface="Gill Sans"/>
                <a:cs typeface="Gill Sans"/>
                <a:sym typeface="Wingdings"/>
              </a:rPr>
              <a:t> p&gt;.05).</a:t>
            </a:r>
            <a:endParaRPr lang="en-US" sz="1800" b="1" dirty="0">
              <a:latin typeface="Gill Sans"/>
              <a:cs typeface="Gill Sans"/>
              <a:sym typeface="Wingdings"/>
            </a:endParaRPr>
          </a:p>
          <a:p>
            <a:pPr>
              <a:buFont typeface="Wingdings" charset="2"/>
              <a:buChar char="Ø"/>
            </a:pPr>
            <a:r>
              <a:rPr lang="en-US" sz="1800" i="1" dirty="0">
                <a:latin typeface="Gill Sans"/>
                <a:cs typeface="Gill Sans"/>
              </a:rPr>
              <a:t>Stats Format: </a:t>
            </a:r>
            <a:r>
              <a:rPr lang="en-US" sz="1800" dirty="0">
                <a:latin typeface="Gill Sans"/>
                <a:cs typeface="Gill Sans"/>
              </a:rPr>
              <a:t>F(</a:t>
            </a:r>
            <a:r>
              <a:rPr lang="en-US" sz="1800" dirty="0" err="1">
                <a:latin typeface="Gill Sans"/>
                <a:cs typeface="Gill Sans"/>
              </a:rPr>
              <a:t>df</a:t>
            </a:r>
            <a:r>
              <a:rPr lang="en-US" sz="1800" dirty="0">
                <a:latin typeface="Gill Sans"/>
                <a:cs typeface="Gill Sans"/>
              </a:rPr>
              <a:t>)=</a:t>
            </a:r>
            <a:r>
              <a:rPr lang="en-US" sz="1800" dirty="0" err="1">
                <a:latin typeface="Gill Sans"/>
                <a:cs typeface="Gill Sans"/>
              </a:rPr>
              <a:t>F</a:t>
            </a:r>
            <a:r>
              <a:rPr lang="en-US" sz="1800" baseline="-25000" dirty="0" err="1">
                <a:latin typeface="Gill Sans"/>
                <a:cs typeface="Gill Sans"/>
              </a:rPr>
              <a:t>obt</a:t>
            </a:r>
            <a:r>
              <a:rPr lang="en-US" sz="1800" dirty="0">
                <a:latin typeface="Gill Sans"/>
                <a:cs typeface="Gill Sans"/>
              </a:rPr>
              <a:t>, p&lt;&gt;α</a:t>
            </a:r>
          </a:p>
          <a:p>
            <a:pPr>
              <a:buFont typeface="Wingdings" charset="2"/>
              <a:buChar char="Ø"/>
            </a:pPr>
            <a:r>
              <a:rPr lang="en-US" sz="1800" i="1" dirty="0">
                <a:latin typeface="Gill Sans"/>
                <a:cs typeface="Gill Sans"/>
              </a:rPr>
              <a:t>Order: </a:t>
            </a:r>
            <a:r>
              <a:rPr lang="en-US" sz="1800" dirty="0">
                <a:latin typeface="Gill Sans"/>
                <a:cs typeface="Gill Sans"/>
              </a:rPr>
              <a:t>1) State results of the Omnibus test, 2) if the Omnibus is significant, state the results of the Post Hoc tests</a:t>
            </a:r>
            <a:endParaRPr lang="en-US" sz="1800" i="1" dirty="0">
              <a:latin typeface="Gill Sans"/>
              <a:cs typeface="Gill Sans"/>
            </a:endParaRPr>
          </a:p>
          <a:p>
            <a:pPr marL="402336" lvl="1" indent="0">
              <a:buNone/>
            </a:pPr>
            <a:endParaRPr lang="en-US" altLang="en-US" sz="1800" dirty="0">
              <a:ea typeface="ＭＳ Ｐゴシック" pitchFamily="34" charset="-128"/>
            </a:endParaRPr>
          </a:p>
          <a:p>
            <a:pPr marL="82296" indent="0">
              <a:buNone/>
            </a:pPr>
            <a:endParaRPr lang="en-US" altLang="en-US" sz="1800" dirty="0">
              <a:ea typeface="ＭＳ Ｐゴシック" pitchFamily="34" charset="-128"/>
            </a:endParaRPr>
          </a:p>
          <a:p>
            <a:pPr marL="82296" indent="0">
              <a:buNone/>
            </a:pPr>
            <a:endParaRPr lang="en-US" altLang="ja-JP" sz="1800" dirty="0">
              <a:ea typeface="ＭＳ Ｐゴシック" pitchFamily="34" charset="-128"/>
            </a:endParaRPr>
          </a:p>
          <a:p>
            <a:pPr marL="82296" indent="0">
              <a:buNone/>
            </a:pPr>
            <a:endParaRPr lang="en-US" sz="1800" i="1" dirty="0">
              <a:latin typeface="Gill Sans"/>
              <a:cs typeface="Gill Sans"/>
            </a:endParaRPr>
          </a:p>
        </p:txBody>
      </p:sp>
    </p:spTree>
    <p:extLst>
      <p:ext uri="{BB962C8B-B14F-4D97-AF65-F5344CB8AC3E}">
        <p14:creationId xmlns:p14="http://schemas.microsoft.com/office/powerpoint/2010/main" val="81549150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Creative Red 1">
      <a:dk1>
        <a:srgbClr val="000000"/>
      </a:dk1>
      <a:lt1>
        <a:srgbClr val="FFFFFF"/>
      </a:lt1>
      <a:dk2>
        <a:srgbClr val="3A3A3A"/>
      </a:dk2>
      <a:lt2>
        <a:srgbClr val="E7E6E6"/>
      </a:lt2>
      <a:accent1>
        <a:srgbClr val="632423"/>
      </a:accent1>
      <a:accent2>
        <a:srgbClr val="B51200"/>
      </a:accent2>
      <a:accent3>
        <a:srgbClr val="FD1B17"/>
      </a:accent3>
      <a:accent4>
        <a:srgbClr val="F9EBE5"/>
      </a:accent4>
      <a:accent5>
        <a:srgbClr val="03C9C6"/>
      </a:accent5>
      <a:accent6>
        <a:srgbClr val="01B9D1"/>
      </a:accent6>
      <a:hlink>
        <a:srgbClr val="0563C1"/>
      </a:hlink>
      <a:folHlink>
        <a:srgbClr val="954F72"/>
      </a:folHlink>
    </a:clrScheme>
    <a:fontScheme name="Custom 76">
      <a:majorFont>
        <a:latin typeface="Bahnschrif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rnes_E538_Wk1_Lec1" id="{F65911C4-2909-D64C-99BA-CA262DC72254}" vid="{FCE7346C-9B00-8442-8E2C-08D1EBEAD5C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1AE3212-FDDD-4F52-95D5-3CE5C732A69F}">
  <ds:schemaRefs>
    <ds:schemaRef ds:uri="http://schemas.microsoft.com/sharepoint/v3/contenttype/forms"/>
  </ds:schemaRefs>
</ds:datastoreItem>
</file>

<file path=customXml/itemProps2.xml><?xml version="1.0" encoding="utf-8"?>
<ds:datastoreItem xmlns:ds="http://schemas.openxmlformats.org/officeDocument/2006/customXml" ds:itemID="{46A49627-BF3F-409F-AD52-1B30DD7AB3C6}">
  <ds:schemaRefs>
    <ds:schemaRef ds:uri="http://schemas.microsoft.com/office/2006/metadata/properties"/>
    <ds:schemaRef ds:uri="http://schemas.openxmlformats.org/package/2006/metadata/core-properties"/>
    <ds:schemaRef ds:uri="http://www.w3.org/XML/1998/namespace"/>
    <ds:schemaRef ds:uri="230e9df3-be65-4c73-a93b-d1236ebd677e"/>
    <ds:schemaRef ds:uri="http://purl.org/dc/terms/"/>
    <ds:schemaRef ds:uri="http://purl.org/dc/dcmitype/"/>
    <ds:schemaRef ds:uri="http://schemas.microsoft.com/office/infopath/2007/PartnerControls"/>
    <ds:schemaRef ds:uri="http://schemas.microsoft.com/office/2006/documentManagement/types"/>
    <ds:schemaRef ds:uri="16c05727-aa75-4e4a-9b5f-8a80a1165891"/>
    <ds:schemaRef ds:uri="http://purl.org/dc/elements/1.1/"/>
    <ds:schemaRef ds:uri="71af3243-3dd4-4a8d-8c0d-dd76da1f02a5"/>
    <ds:schemaRef ds:uri="http://schemas.microsoft.com/sharepoint/v3"/>
  </ds:schemaRefs>
</ds:datastoreItem>
</file>

<file path=customXml/itemProps3.xml><?xml version="1.0" encoding="utf-8"?>
<ds:datastoreItem xmlns:ds="http://schemas.openxmlformats.org/officeDocument/2006/customXml" ds:itemID="{733E722B-1125-4A71-8202-FAD6A1C14A1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5610</Words>
  <Application>Microsoft Macintosh PowerPoint</Application>
  <PresentationFormat>Widescreen</PresentationFormat>
  <Paragraphs>486</Paragraphs>
  <Slides>93</Slides>
  <Notes>3</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106" baseType="lpstr">
      <vt:lpstr>ＭＳ ゴシック</vt:lpstr>
      <vt:lpstr>Arial</vt:lpstr>
      <vt:lpstr>Bahnschrift</vt:lpstr>
      <vt:lpstr>Calibri</vt:lpstr>
      <vt:lpstr>Cambria Math</vt:lpstr>
      <vt:lpstr>Courier</vt:lpstr>
      <vt:lpstr>Gill Sans</vt:lpstr>
      <vt:lpstr>Lucida Grande</vt:lpstr>
      <vt:lpstr>Roboto Light</vt:lpstr>
      <vt:lpstr>Tw Cen MT</vt:lpstr>
      <vt:lpstr>Wingdings</vt:lpstr>
      <vt:lpstr>Office Theme</vt:lpstr>
      <vt:lpstr>think-cell Slide</vt:lpstr>
      <vt:lpstr>Statistics for environmental science</vt:lpstr>
      <vt:lpstr>Today’s agenda</vt:lpstr>
      <vt:lpstr>One-Factor ANOVA</vt:lpstr>
      <vt:lpstr>Overview</vt:lpstr>
      <vt:lpstr>ANOVA</vt:lpstr>
      <vt:lpstr>Purpose of ANOVA</vt:lpstr>
      <vt:lpstr>Heads up</vt:lpstr>
      <vt:lpstr>Fast Example</vt:lpstr>
      <vt:lpstr>R: aov()</vt:lpstr>
      <vt:lpstr>R: summary()</vt:lpstr>
      <vt:lpstr>Things we need to understand</vt:lpstr>
      <vt:lpstr>ANOVA lab example</vt:lpstr>
      <vt:lpstr>PowerPoint Presentation</vt:lpstr>
      <vt:lpstr>Results</vt:lpstr>
      <vt:lpstr>Write-up</vt:lpstr>
      <vt:lpstr>Things we need to understand</vt:lpstr>
      <vt:lpstr>ANOVA is an omnibus test</vt:lpstr>
      <vt:lpstr>F-value</vt:lpstr>
      <vt:lpstr>MSE: Mean squared Error (effect)</vt:lpstr>
      <vt:lpstr>MSE: Mean squared Error (error)</vt:lpstr>
      <vt:lpstr>ANOVA reference table</vt:lpstr>
      <vt:lpstr>The big idea</vt:lpstr>
      <vt:lpstr>Partitioning the Variance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SS total</vt:lpstr>
      <vt:lpstr>SS total example</vt:lpstr>
      <vt:lpstr>R: SS total</vt:lpstr>
      <vt:lpstr>Remember what SS represents?</vt:lpstr>
      <vt:lpstr>Question</vt:lpstr>
      <vt:lpstr>SS total and the Effect (IV)</vt:lpstr>
      <vt:lpstr>SS total and sampling error</vt:lpstr>
      <vt:lpstr>The F-distribution</vt:lpstr>
      <vt:lpstr>The entire ANOVA table: Step 1</vt:lpstr>
      <vt:lpstr>The entire ANOVA table: Step 2</vt:lpstr>
      <vt:lpstr>SS total</vt:lpstr>
      <vt:lpstr>SS total using the ANOVA table</vt:lpstr>
      <vt:lpstr>SS effect</vt:lpstr>
      <vt:lpstr>R: SS effect</vt:lpstr>
      <vt:lpstr>SS effect from ANOVA table</vt:lpstr>
      <vt:lpstr>SS error</vt:lpstr>
      <vt:lpstr>R: SS error</vt:lpstr>
      <vt:lpstr>SS error from ANOVA table</vt:lpstr>
      <vt:lpstr>Getting F and p from ANOVA table</vt:lpstr>
      <vt:lpstr>Getting Df, SS, and MS</vt:lpstr>
      <vt:lpstr>Analysis of Variance (ANOVA)</vt:lpstr>
      <vt:lpstr>2 Types of One-Way ANOVA</vt:lpstr>
      <vt:lpstr>2 Types of One-Way ANOVA</vt:lpstr>
      <vt:lpstr>What Type of ANOVA?</vt:lpstr>
      <vt:lpstr>ANOVA Terminology</vt:lpstr>
      <vt:lpstr>Learning Check!</vt:lpstr>
      <vt:lpstr>Learning Check!</vt:lpstr>
      <vt:lpstr>Sources of Variation</vt:lpstr>
      <vt:lpstr>Sources of Variation</vt:lpstr>
      <vt:lpstr>ANOVA Test Statistic: “F”</vt:lpstr>
      <vt:lpstr>ANOVA Test Statistic: “F”</vt:lpstr>
      <vt:lpstr>Degrees of Freedom (df)</vt:lpstr>
      <vt:lpstr>4 Assumptions for  One-Way Between-Subjects ANOVA</vt:lpstr>
      <vt:lpstr>One-Way Between-Subjects ANOVA Example</vt:lpstr>
      <vt:lpstr>One-Way Between-Subjects ANOVA Example</vt:lpstr>
      <vt:lpstr>One-Way Between-Subjects ANOVA Example</vt:lpstr>
      <vt:lpstr>One-Way Between-Subjects ANOVA Example</vt:lpstr>
      <vt:lpstr>One-Way Between-Subjects ANOVA Example</vt:lpstr>
      <vt:lpstr>One-Way Between-Subjects ANOVA Example</vt:lpstr>
      <vt:lpstr>One-Way Between-Subjects ANOVA Example</vt:lpstr>
      <vt:lpstr>One-Way Between-Subjects ANOVA Example</vt:lpstr>
      <vt:lpstr>One-Way Between-Subjects ANOVA Example</vt:lpstr>
      <vt:lpstr>One-Way Between-Subjects ANOVA Example</vt:lpstr>
      <vt:lpstr>One-Way Between-Subjects ANOVA Example</vt:lpstr>
      <vt:lpstr>Post Hoc Tests</vt:lpstr>
      <vt:lpstr>Post Hoc Tests</vt:lpstr>
      <vt:lpstr>Post Hoc Tests</vt:lpstr>
      <vt:lpstr>One-Way Between-Subjects ANOVA Example</vt:lpstr>
      <vt:lpstr>One-Way Between-Subjects ANOVA Example</vt:lpstr>
      <vt:lpstr>Relationship Between Tobt and Fobt</vt:lpstr>
      <vt:lpstr>One-Way Within-Subjects ANOVA</vt:lpstr>
      <vt:lpstr>4 Assumptions for  One-Way Within-Subjects ANOVA</vt:lpstr>
      <vt:lpstr>Sources of Variation for  One-Way Within-Subjects ANOVA</vt:lpstr>
      <vt:lpstr>One-Way Within-Subjects ANOVA Example</vt:lpstr>
      <vt:lpstr>One-Way Within-Subjects ANOVA Example</vt:lpstr>
      <vt:lpstr>One-Way Within-Subjects ANOVA Example</vt:lpstr>
      <vt:lpstr>One-Way Within-Subjects ANOVA Example</vt:lpstr>
      <vt:lpstr>One-Way Within-Subjects ANOVA Example</vt:lpstr>
      <vt:lpstr>One-Way Within-Subjects ANOVA Example</vt:lpstr>
      <vt:lpstr>One-Way Within-Subjects ANOVA Example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2021-09-07T04:41:26Z</dcterms:created>
  <dcterms:modified xsi:type="dcterms:W3CDTF">2023-10-26T15:49:56Z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f42aa342-8706-4288-bd11-ebb85995028c_Enabled">
    <vt:lpwstr>true</vt:lpwstr>
  </property>
  <property fmtid="{D5CDD505-2E9C-101B-9397-08002B2CF9AE}" pid="4" name="MSIP_Label_f42aa342-8706-4288-bd11-ebb85995028c_SetDate">
    <vt:lpwstr>2022-05-03T19:17:58Z</vt:lpwstr>
  </property>
  <property fmtid="{D5CDD505-2E9C-101B-9397-08002B2CF9AE}" pid="5" name="MSIP_Label_f42aa342-8706-4288-bd11-ebb85995028c_Method">
    <vt:lpwstr>Standard</vt:lpwstr>
  </property>
  <property fmtid="{D5CDD505-2E9C-101B-9397-08002B2CF9AE}" pid="6" name="MSIP_Label_f42aa342-8706-4288-bd11-ebb85995028c_Name">
    <vt:lpwstr>Internal</vt:lpwstr>
  </property>
  <property fmtid="{D5CDD505-2E9C-101B-9397-08002B2CF9AE}" pid="7" name="MSIP_Label_f42aa342-8706-4288-bd11-ebb85995028c_SiteId">
    <vt:lpwstr>72f988bf-86f1-41af-91ab-2d7cd011db47</vt:lpwstr>
  </property>
  <property fmtid="{D5CDD505-2E9C-101B-9397-08002B2CF9AE}" pid="8" name="MSIP_Label_f42aa342-8706-4288-bd11-ebb85995028c_ActionId">
    <vt:lpwstr>25d63fd1-0370-4d03-a1c2-b2f22483dbaf</vt:lpwstr>
  </property>
  <property fmtid="{D5CDD505-2E9C-101B-9397-08002B2CF9AE}" pid="9" name="MSIP_Label_f42aa342-8706-4288-bd11-ebb85995028c_ContentBits">
    <vt:lpwstr>0</vt:lpwstr>
  </property>
</Properties>
</file>